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9" r:id="rId5"/>
    <p:sldId id="260" r:id="rId6"/>
    <p:sldId id="258" r:id="rId7"/>
    <p:sldId id="261" r:id="rId8"/>
    <p:sldId id="262" r:id="rId9"/>
    <p:sldId id="263" r:id="rId10"/>
    <p:sldId id="264" r:id="rId11"/>
    <p:sldId id="265" r:id="rId12"/>
    <p:sldId id="266" r:id="rId13"/>
    <p:sldId id="268" r:id="rId14"/>
    <p:sldId id="269" r:id="rId15"/>
    <p:sldId id="270" r:id="rId16"/>
    <p:sldId id="271" r:id="rId17"/>
    <p:sldId id="272" r:id="rId18"/>
    <p:sldId id="273" r:id="rId19"/>
    <p:sldId id="274" r:id="rId20"/>
    <p:sldId id="278" r:id="rId21"/>
    <p:sldId id="279" r:id="rId22"/>
    <p:sldId id="280" r:id="rId23"/>
    <p:sldId id="282"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7" r:id="rId38"/>
    <p:sldId id="299" r:id="rId39"/>
    <p:sldId id="300" r:id="rId40"/>
    <p:sldId id="301" r:id="rId41"/>
    <p:sldId id="302" r:id="rId42"/>
    <p:sldId id="303" r:id="rId43"/>
    <p:sldId id="304" r:id="rId44"/>
    <p:sldId id="305" r:id="rId45"/>
    <p:sldId id="306" r:id="rId46"/>
    <p:sldId id="307" r:id="rId47"/>
    <p:sldId id="308" r:id="rId48"/>
    <p:sldId id="309" r:id="rId49"/>
    <p:sldId id="310" r:id="rId50"/>
    <p:sldId id="311" r:id="rId51"/>
    <p:sldId id="313" r:id="rId52"/>
    <p:sldId id="314" r:id="rId53"/>
    <p:sldId id="315" r:id="rId54"/>
    <p:sldId id="316" r:id="rId5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07" d="100"/>
          <a:sy n="107" d="100"/>
        </p:scale>
        <p:origin x="67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8" Type="http://schemas.openxmlformats.org/officeDocument/2006/relationships/tableStyles" Target="tableStyles.xml"/><Relationship Id="rId57" Type="http://schemas.openxmlformats.org/officeDocument/2006/relationships/viewProps" Target="viewProps.xml"/><Relationship Id="rId56" Type="http://schemas.openxmlformats.org/officeDocument/2006/relationships/presProps" Target="presProps.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hasCustomPrompt="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0FB28BD7-0D08-4D16-93A5-373EEE150014}" type="datetimeFigureOut">
              <a:rPr lang="es-MX" smtClean="0"/>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hasCustomPrompt="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endParaRPr lang="es-ES"/>
          </a:p>
        </p:txBody>
      </p:sp>
      <p:sp>
        <p:nvSpPr>
          <p:cNvPr id="4" name="Date Placeholder 3"/>
          <p:cNvSpPr>
            <a:spLocks noGrp="1"/>
          </p:cNvSpPr>
          <p:nvPr>
            <p:ph type="dt" sz="half" idx="10"/>
          </p:nvPr>
        </p:nvSpPr>
        <p:spPr/>
        <p:txBody>
          <a:bodyPr/>
          <a:lstStyle/>
          <a:p>
            <a:fld id="{0FB28BD7-0D08-4D16-93A5-373EEE150014}" type="datetimeFigureOut">
              <a:rPr lang="es-MX" smtClean="0"/>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hasCustomPrompt="1"/>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endParaRPr lang="es-ES"/>
          </a:p>
        </p:txBody>
      </p:sp>
      <p:sp>
        <p:nvSpPr>
          <p:cNvPr id="3" name="Text Placeholder 2"/>
          <p:cNvSpPr>
            <a:spLocks noGrp="1"/>
          </p:cNvSpPr>
          <p:nvPr>
            <p:ph type="body" idx="1" hasCustomPrompt="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endParaRPr lang="es-ES"/>
          </a:p>
        </p:txBody>
      </p:sp>
      <p:sp>
        <p:nvSpPr>
          <p:cNvPr id="4" name="Date Placeholder 3"/>
          <p:cNvSpPr>
            <a:spLocks noGrp="1"/>
          </p:cNvSpPr>
          <p:nvPr>
            <p:ph type="dt" sz="half" idx="10"/>
          </p:nvPr>
        </p:nvSpPr>
        <p:spPr/>
        <p:txBody>
          <a:bodyPr/>
          <a:lstStyle/>
          <a:p>
            <a:fld id="{0FB28BD7-0D08-4D16-93A5-373EEE150014}" type="datetimeFigureOut">
              <a:rPr lang="es-MX" smtClean="0"/>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6530A55-FFBB-441E-B750-FE793F0669EB}" type="slidenum">
              <a:rPr lang="es-MX" smtClean="0"/>
            </a:fld>
            <a:endParaRPr lang="es-MX"/>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hasCustomPrompt="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endParaRPr lang="es-ES"/>
          </a:p>
        </p:txBody>
      </p:sp>
      <p:sp>
        <p:nvSpPr>
          <p:cNvPr id="4" name="Date Placeholder 3"/>
          <p:cNvSpPr>
            <a:spLocks noGrp="1"/>
          </p:cNvSpPr>
          <p:nvPr>
            <p:ph type="dt" sz="half" idx="10"/>
          </p:nvPr>
        </p:nvSpPr>
        <p:spPr/>
        <p:txBody>
          <a:bodyPr/>
          <a:lstStyle/>
          <a:p>
            <a:fld id="{0FB28BD7-0D08-4D16-93A5-373EEE150014}" type="datetimeFigureOut">
              <a:rPr lang="es-MX" smtClean="0"/>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hasCustomPrompt="1"/>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endParaRPr lang="es-ES"/>
          </a:p>
        </p:txBody>
      </p:sp>
      <p:sp>
        <p:nvSpPr>
          <p:cNvPr id="3" name="Text Placeholder 2"/>
          <p:cNvSpPr>
            <a:spLocks noGrp="1"/>
          </p:cNvSpPr>
          <p:nvPr>
            <p:ph type="body" idx="1" hasCustomPrompt="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endParaRPr lang="es-ES"/>
          </a:p>
        </p:txBody>
      </p:sp>
      <p:sp>
        <p:nvSpPr>
          <p:cNvPr id="4" name="Date Placeholder 3"/>
          <p:cNvSpPr>
            <a:spLocks noGrp="1"/>
          </p:cNvSpPr>
          <p:nvPr>
            <p:ph type="dt" sz="half" idx="10"/>
          </p:nvPr>
        </p:nvSpPr>
        <p:spPr/>
        <p:txBody>
          <a:bodyPr/>
          <a:lstStyle/>
          <a:p>
            <a:fld id="{0FB28BD7-0D08-4D16-93A5-373EEE150014}" type="datetimeFigureOut">
              <a:rPr lang="es-MX" smtClean="0"/>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6530A55-FFBB-441E-B750-FE793F0669EB}" type="slidenum">
              <a:rPr lang="es-MX" smtClean="0"/>
            </a:fld>
            <a:endParaRPr lang="es-MX"/>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hasCustomPrompt="1"/>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endParaRPr lang="es-ES"/>
          </a:p>
        </p:txBody>
      </p:sp>
      <p:sp>
        <p:nvSpPr>
          <p:cNvPr id="3" name="Text Placeholder 2"/>
          <p:cNvSpPr>
            <a:spLocks noGrp="1"/>
          </p:cNvSpPr>
          <p:nvPr>
            <p:ph type="body" idx="1" hasCustomPrompt="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endParaRPr lang="es-ES"/>
          </a:p>
        </p:txBody>
      </p:sp>
      <p:sp>
        <p:nvSpPr>
          <p:cNvPr id="4" name="Date Placeholder 3"/>
          <p:cNvSpPr>
            <a:spLocks noGrp="1"/>
          </p:cNvSpPr>
          <p:nvPr>
            <p:ph type="dt" sz="half" idx="10"/>
          </p:nvPr>
        </p:nvSpPr>
        <p:spPr/>
        <p:txBody>
          <a:bodyPr/>
          <a:lstStyle/>
          <a:p>
            <a:fld id="{0FB28BD7-0D08-4D16-93A5-373EEE150014}" type="datetimeFigureOut">
              <a:rPr lang="es-MX" smtClean="0"/>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hasCustomPrompt="1"/>
          </p:nvPr>
        </p:nvSpPr>
        <p:spPr/>
        <p:txBody>
          <a:bodyPr vert="eaVert"/>
          <a:lstStyle/>
          <a:p>
            <a:pPr lvl="0"/>
            <a:r>
              <a:rPr lang="es-ES"/>
              <a:t>Haga clic para modificar los estilos de texto del patrón</a:t>
            </a:r>
            <a:endParaRPr lang="es-ES"/>
          </a:p>
          <a:p>
            <a:pPr lvl="1"/>
            <a:r>
              <a:rPr lang="es-ES"/>
              <a:t>Segundo nivel</a:t>
            </a:r>
            <a:endParaRPr lang="es-ES"/>
          </a:p>
          <a:p>
            <a:pPr lvl="2"/>
            <a:r>
              <a:rPr lang="es-ES"/>
              <a:t>Tercer nivel</a:t>
            </a:r>
            <a:endParaRPr lang="es-ES"/>
          </a:p>
          <a:p>
            <a:pPr lvl="3"/>
            <a:r>
              <a:rPr lang="es-ES"/>
              <a:t>Cuarto nivel</a:t>
            </a:r>
            <a:endParaRPr lang="es-ES"/>
          </a:p>
          <a:p>
            <a:pPr lvl="4"/>
            <a:r>
              <a:rPr lang="es-ES"/>
              <a:t>Quinto nivel</a:t>
            </a:r>
            <a:endParaRPr lang="en-US" dirty="0"/>
          </a:p>
        </p:txBody>
      </p:sp>
      <p:sp>
        <p:nvSpPr>
          <p:cNvPr id="4" name="Date Placeholder 3"/>
          <p:cNvSpPr>
            <a:spLocks noGrp="1"/>
          </p:cNvSpPr>
          <p:nvPr>
            <p:ph type="dt" sz="half" idx="10"/>
          </p:nvPr>
        </p:nvSpPr>
        <p:spPr/>
        <p:txBody>
          <a:bodyPr/>
          <a:lstStyle/>
          <a:p>
            <a:fld id="{0FB28BD7-0D08-4D16-93A5-373EEE150014}" type="datetimeFigureOut">
              <a:rPr lang="es-MX" smtClean="0"/>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hasCustomPrompt="1"/>
          </p:nvPr>
        </p:nvSpPr>
        <p:spPr>
          <a:xfrm>
            <a:off x="677335" y="609600"/>
            <a:ext cx="7060150" cy="5251450"/>
          </a:xfrm>
        </p:spPr>
        <p:txBody>
          <a:bodyPr vert="eaVert"/>
          <a:lstStyle/>
          <a:p>
            <a:pPr lvl="0"/>
            <a:r>
              <a:rPr lang="es-ES"/>
              <a:t>Haga clic para modificar los estilos de texto del patrón</a:t>
            </a:r>
            <a:endParaRPr lang="es-ES"/>
          </a:p>
          <a:p>
            <a:pPr lvl="1"/>
            <a:r>
              <a:rPr lang="es-ES"/>
              <a:t>Segundo nivel</a:t>
            </a:r>
            <a:endParaRPr lang="es-ES"/>
          </a:p>
          <a:p>
            <a:pPr lvl="2"/>
            <a:r>
              <a:rPr lang="es-ES"/>
              <a:t>Tercer nivel</a:t>
            </a:r>
            <a:endParaRPr lang="es-ES"/>
          </a:p>
          <a:p>
            <a:pPr lvl="3"/>
            <a:r>
              <a:rPr lang="es-ES"/>
              <a:t>Cuarto nivel</a:t>
            </a:r>
            <a:endParaRPr lang="es-ES"/>
          </a:p>
          <a:p>
            <a:pPr lvl="4"/>
            <a:r>
              <a:rPr lang="es-ES"/>
              <a:t>Quinto nivel</a:t>
            </a:r>
            <a:endParaRPr lang="en-US" dirty="0"/>
          </a:p>
        </p:txBody>
      </p:sp>
      <p:sp>
        <p:nvSpPr>
          <p:cNvPr id="4" name="Date Placeholder 3"/>
          <p:cNvSpPr>
            <a:spLocks noGrp="1"/>
          </p:cNvSpPr>
          <p:nvPr>
            <p:ph type="dt" sz="half" idx="10"/>
          </p:nvPr>
        </p:nvSpPr>
        <p:spPr/>
        <p:txBody>
          <a:bodyPr/>
          <a:lstStyle/>
          <a:p>
            <a:fld id="{0FB28BD7-0D08-4D16-93A5-373EEE150014}" type="datetimeFigureOut">
              <a:rPr lang="es-MX" smtClean="0"/>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0FB28BD7-0D08-4D16-93A5-373EEE150014}" type="datetimeFigureOut">
              <a:rPr lang="es-MX" smtClean="0"/>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a:t>Haga clic para modificar el estilo de título del patrón</a:t>
            </a:r>
            <a:endParaRPr lang="en-US" dirty="0"/>
          </a:p>
        </p:txBody>
      </p:sp>
      <p:sp>
        <p:nvSpPr>
          <p:cNvPr id="3" name="Content Placeholder 2"/>
          <p:cNvSpPr>
            <a:spLocks noGrp="1"/>
          </p:cNvSpPr>
          <p:nvPr>
            <p:ph idx="1" hasCustomPrompt="1"/>
          </p:nvPr>
        </p:nvSpPr>
        <p:spPr/>
        <p:txBody>
          <a:bodyPr/>
          <a:lstStyle/>
          <a:p>
            <a:pPr lvl="0"/>
            <a:r>
              <a:rPr lang="es-ES"/>
              <a:t>Haga clic para modificar los estilos de texto del patrón</a:t>
            </a:r>
            <a:endParaRPr lang="es-ES"/>
          </a:p>
          <a:p>
            <a:pPr lvl="1"/>
            <a:r>
              <a:rPr lang="es-ES"/>
              <a:t>Segundo nivel</a:t>
            </a:r>
            <a:endParaRPr lang="es-ES"/>
          </a:p>
          <a:p>
            <a:pPr lvl="2"/>
            <a:r>
              <a:rPr lang="es-ES"/>
              <a:t>Tercer nivel</a:t>
            </a:r>
            <a:endParaRPr lang="es-ES"/>
          </a:p>
          <a:p>
            <a:pPr lvl="3"/>
            <a:r>
              <a:rPr lang="es-ES"/>
              <a:t>Cuarto nivel</a:t>
            </a:r>
            <a:endParaRPr lang="es-ES"/>
          </a:p>
          <a:p>
            <a:pPr lvl="4"/>
            <a:r>
              <a:rPr lang="es-ES"/>
              <a:t>Quinto nivel</a:t>
            </a:r>
            <a:endParaRPr lang="en-US" dirty="0"/>
          </a:p>
        </p:txBody>
      </p:sp>
      <p:sp>
        <p:nvSpPr>
          <p:cNvPr id="4" name="Date Placeholder 3"/>
          <p:cNvSpPr>
            <a:spLocks noGrp="1"/>
          </p:cNvSpPr>
          <p:nvPr>
            <p:ph type="dt" sz="half" idx="10"/>
          </p:nvPr>
        </p:nvSpPr>
        <p:spPr/>
        <p:txBody>
          <a:bodyPr/>
          <a:lstStyle/>
          <a:p>
            <a:fld id="{0FB28BD7-0D08-4D16-93A5-373EEE150014}" type="datetimeFigureOut">
              <a:rPr lang="es-MX" smtClean="0"/>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hasCustomPrompt="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endParaRPr lang="es-ES"/>
          </a:p>
        </p:txBody>
      </p:sp>
      <p:sp>
        <p:nvSpPr>
          <p:cNvPr id="4" name="Date Placeholder 3"/>
          <p:cNvSpPr>
            <a:spLocks noGrp="1"/>
          </p:cNvSpPr>
          <p:nvPr>
            <p:ph type="dt" sz="half" idx="10"/>
          </p:nvPr>
        </p:nvSpPr>
        <p:spPr/>
        <p:txBody>
          <a:bodyPr/>
          <a:lstStyle/>
          <a:p>
            <a:fld id="{0FB28BD7-0D08-4D16-93A5-373EEE150014}" type="datetimeFigureOut">
              <a:rPr lang="es-MX" smtClean="0"/>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hasCustomPrompt="1"/>
          </p:nvPr>
        </p:nvSpPr>
        <p:spPr>
          <a:xfrm>
            <a:off x="677334" y="2160589"/>
            <a:ext cx="4184035" cy="3880772"/>
          </a:xfrm>
        </p:spPr>
        <p:txBody>
          <a:bodyPr/>
          <a:lstStyle/>
          <a:p>
            <a:pPr lvl="0"/>
            <a:r>
              <a:rPr lang="es-ES"/>
              <a:t>Haga clic para modificar los estilos de texto del patrón</a:t>
            </a:r>
            <a:endParaRPr lang="es-ES"/>
          </a:p>
          <a:p>
            <a:pPr lvl="1"/>
            <a:r>
              <a:rPr lang="es-ES"/>
              <a:t>Segundo nivel</a:t>
            </a:r>
            <a:endParaRPr lang="es-ES"/>
          </a:p>
          <a:p>
            <a:pPr lvl="2"/>
            <a:r>
              <a:rPr lang="es-ES"/>
              <a:t>Tercer nivel</a:t>
            </a:r>
            <a:endParaRPr lang="es-ES"/>
          </a:p>
          <a:p>
            <a:pPr lvl="3"/>
            <a:r>
              <a:rPr lang="es-ES"/>
              <a:t>Cuarto nivel</a:t>
            </a:r>
            <a:endParaRPr lang="es-ES"/>
          </a:p>
          <a:p>
            <a:pPr lvl="4"/>
            <a:r>
              <a:rPr lang="es-ES"/>
              <a:t>Quinto nivel</a:t>
            </a:r>
            <a:endParaRPr lang="en-US" dirty="0"/>
          </a:p>
        </p:txBody>
      </p:sp>
      <p:sp>
        <p:nvSpPr>
          <p:cNvPr id="4" name="Content Placeholder 3"/>
          <p:cNvSpPr>
            <a:spLocks noGrp="1"/>
          </p:cNvSpPr>
          <p:nvPr>
            <p:ph sz="half" idx="2" hasCustomPrompt="1"/>
          </p:nvPr>
        </p:nvSpPr>
        <p:spPr>
          <a:xfrm>
            <a:off x="5089970" y="2160589"/>
            <a:ext cx="4184034" cy="3880773"/>
          </a:xfrm>
        </p:spPr>
        <p:txBody>
          <a:bodyPr/>
          <a:lstStyle/>
          <a:p>
            <a:pPr lvl="0"/>
            <a:r>
              <a:rPr lang="es-ES"/>
              <a:t>Haga clic para modificar los estilos de texto del patrón</a:t>
            </a:r>
            <a:endParaRPr lang="es-ES"/>
          </a:p>
          <a:p>
            <a:pPr lvl="1"/>
            <a:r>
              <a:rPr lang="es-ES"/>
              <a:t>Segundo nivel</a:t>
            </a:r>
            <a:endParaRPr lang="es-ES"/>
          </a:p>
          <a:p>
            <a:pPr lvl="2"/>
            <a:r>
              <a:rPr lang="es-ES"/>
              <a:t>Tercer nivel</a:t>
            </a:r>
            <a:endParaRPr lang="es-ES"/>
          </a:p>
          <a:p>
            <a:pPr lvl="3"/>
            <a:r>
              <a:rPr lang="es-ES"/>
              <a:t>Cuarto nivel</a:t>
            </a:r>
            <a:endParaRPr lang="es-ES"/>
          </a:p>
          <a:p>
            <a:pPr lvl="4"/>
            <a:r>
              <a:rPr lang="es-ES"/>
              <a:t>Quinto nivel</a:t>
            </a:r>
            <a:endParaRPr lang="en-US" dirty="0"/>
          </a:p>
        </p:txBody>
      </p:sp>
      <p:sp>
        <p:nvSpPr>
          <p:cNvPr id="5" name="Date Placeholder 4"/>
          <p:cNvSpPr>
            <a:spLocks noGrp="1"/>
          </p:cNvSpPr>
          <p:nvPr>
            <p:ph type="dt" sz="half" idx="10"/>
          </p:nvPr>
        </p:nvSpPr>
        <p:spPr/>
        <p:txBody>
          <a:bodyPr/>
          <a:lstStyle/>
          <a:p>
            <a:fld id="{0FB28BD7-0D08-4D16-93A5-373EEE150014}" type="datetimeFigureOut">
              <a:rPr lang="es-MX" smtClean="0"/>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hasCustomPrompt="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endParaRPr lang="es-ES"/>
          </a:p>
        </p:txBody>
      </p:sp>
      <p:sp>
        <p:nvSpPr>
          <p:cNvPr id="4" name="Content Placeholder 3"/>
          <p:cNvSpPr>
            <a:spLocks noGrp="1"/>
          </p:cNvSpPr>
          <p:nvPr>
            <p:ph sz="half" idx="2" hasCustomPrompt="1"/>
          </p:nvPr>
        </p:nvSpPr>
        <p:spPr>
          <a:xfrm>
            <a:off x="675745" y="2737245"/>
            <a:ext cx="4185623" cy="3304117"/>
          </a:xfrm>
        </p:spPr>
        <p:txBody>
          <a:bodyPr>
            <a:normAutofit/>
          </a:bodyPr>
          <a:lstStyle/>
          <a:p>
            <a:pPr lvl="0"/>
            <a:r>
              <a:rPr lang="es-ES"/>
              <a:t>Haga clic para modificar los estilos de texto del patrón</a:t>
            </a:r>
            <a:endParaRPr lang="es-ES"/>
          </a:p>
          <a:p>
            <a:pPr lvl="1"/>
            <a:r>
              <a:rPr lang="es-ES"/>
              <a:t>Segundo nivel</a:t>
            </a:r>
            <a:endParaRPr lang="es-ES"/>
          </a:p>
          <a:p>
            <a:pPr lvl="2"/>
            <a:r>
              <a:rPr lang="es-ES"/>
              <a:t>Tercer nivel</a:t>
            </a:r>
            <a:endParaRPr lang="es-ES"/>
          </a:p>
          <a:p>
            <a:pPr lvl="3"/>
            <a:r>
              <a:rPr lang="es-ES"/>
              <a:t>Cuarto nivel</a:t>
            </a:r>
            <a:endParaRPr lang="es-ES"/>
          </a:p>
          <a:p>
            <a:pPr lvl="4"/>
            <a:r>
              <a:rPr lang="es-ES"/>
              <a:t>Quinto nivel</a:t>
            </a:r>
            <a:endParaRPr lang="en-US" dirty="0"/>
          </a:p>
        </p:txBody>
      </p:sp>
      <p:sp>
        <p:nvSpPr>
          <p:cNvPr id="5" name="Text Placeholder 4"/>
          <p:cNvSpPr>
            <a:spLocks noGrp="1"/>
          </p:cNvSpPr>
          <p:nvPr>
            <p:ph type="body" sz="quarter" idx="3" hasCustomPrompt="1"/>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endParaRPr lang="es-ES"/>
          </a:p>
        </p:txBody>
      </p:sp>
      <p:sp>
        <p:nvSpPr>
          <p:cNvPr id="6" name="Content Placeholder 5"/>
          <p:cNvSpPr>
            <a:spLocks noGrp="1"/>
          </p:cNvSpPr>
          <p:nvPr>
            <p:ph sz="quarter" idx="4" hasCustomPrompt="1"/>
          </p:nvPr>
        </p:nvSpPr>
        <p:spPr>
          <a:xfrm>
            <a:off x="5088384" y="2737245"/>
            <a:ext cx="4185617" cy="3304117"/>
          </a:xfrm>
        </p:spPr>
        <p:txBody>
          <a:bodyPr>
            <a:normAutofit/>
          </a:bodyPr>
          <a:lstStyle/>
          <a:p>
            <a:pPr lvl="0"/>
            <a:r>
              <a:rPr lang="es-ES"/>
              <a:t>Haga clic para modificar los estilos de texto del patrón</a:t>
            </a:r>
            <a:endParaRPr lang="es-ES"/>
          </a:p>
          <a:p>
            <a:pPr lvl="1"/>
            <a:r>
              <a:rPr lang="es-ES"/>
              <a:t>Segundo nivel</a:t>
            </a:r>
            <a:endParaRPr lang="es-ES"/>
          </a:p>
          <a:p>
            <a:pPr lvl="2"/>
            <a:r>
              <a:rPr lang="es-ES"/>
              <a:t>Tercer nivel</a:t>
            </a:r>
            <a:endParaRPr lang="es-ES"/>
          </a:p>
          <a:p>
            <a:pPr lvl="3"/>
            <a:r>
              <a:rPr lang="es-ES"/>
              <a:t>Cuarto nivel</a:t>
            </a:r>
            <a:endParaRPr lang="es-ES"/>
          </a:p>
          <a:p>
            <a:pPr lvl="4"/>
            <a:r>
              <a:rPr lang="es-ES"/>
              <a:t>Quinto nivel</a:t>
            </a:r>
            <a:endParaRPr lang="en-US" dirty="0"/>
          </a:p>
        </p:txBody>
      </p:sp>
      <p:sp>
        <p:nvSpPr>
          <p:cNvPr id="7" name="Date Placeholder 6"/>
          <p:cNvSpPr>
            <a:spLocks noGrp="1"/>
          </p:cNvSpPr>
          <p:nvPr>
            <p:ph type="dt" sz="half" idx="10"/>
          </p:nvPr>
        </p:nvSpPr>
        <p:spPr/>
        <p:txBody>
          <a:bodyPr/>
          <a:lstStyle/>
          <a:p>
            <a:fld id="{0FB28BD7-0D08-4D16-93A5-373EEE150014}" type="datetimeFigureOut">
              <a:rPr lang="es-MX" smtClean="0"/>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0FB28BD7-0D08-4D16-93A5-373EEE150014}" type="datetimeFigureOut">
              <a:rPr lang="es-MX" smtClean="0"/>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B28BD7-0D08-4D16-93A5-373EEE150014}" type="datetimeFigureOut">
              <a:rPr lang="es-MX" smtClean="0"/>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a:t>Haga clic para modificar el estilo de título del patrón</a:t>
            </a:r>
            <a:endParaRPr lang="en-US" dirty="0"/>
          </a:p>
        </p:txBody>
      </p:sp>
      <p:sp>
        <p:nvSpPr>
          <p:cNvPr id="3" name="Content Placeholder 2"/>
          <p:cNvSpPr>
            <a:spLocks noGrp="1"/>
          </p:cNvSpPr>
          <p:nvPr>
            <p:ph idx="1" hasCustomPrompt="1"/>
          </p:nvPr>
        </p:nvSpPr>
        <p:spPr>
          <a:xfrm>
            <a:off x="4760461" y="514924"/>
            <a:ext cx="4513541" cy="5526437"/>
          </a:xfrm>
        </p:spPr>
        <p:txBody>
          <a:bodyPr>
            <a:normAutofit/>
          </a:bodyPr>
          <a:lstStyle/>
          <a:p>
            <a:pPr lvl="0"/>
            <a:r>
              <a:rPr lang="es-ES"/>
              <a:t>Haga clic para modificar los estilos de texto del patrón</a:t>
            </a:r>
            <a:endParaRPr lang="es-ES"/>
          </a:p>
          <a:p>
            <a:pPr lvl="1"/>
            <a:r>
              <a:rPr lang="es-ES"/>
              <a:t>Segundo nivel</a:t>
            </a:r>
            <a:endParaRPr lang="es-ES"/>
          </a:p>
          <a:p>
            <a:pPr lvl="2"/>
            <a:r>
              <a:rPr lang="es-ES"/>
              <a:t>Tercer nivel</a:t>
            </a:r>
            <a:endParaRPr lang="es-ES"/>
          </a:p>
          <a:p>
            <a:pPr lvl="3"/>
            <a:r>
              <a:rPr lang="es-ES"/>
              <a:t>Cuarto nivel</a:t>
            </a:r>
            <a:endParaRPr lang="es-ES"/>
          </a:p>
          <a:p>
            <a:pPr lvl="4"/>
            <a:r>
              <a:rPr lang="es-ES"/>
              <a:t>Quinto nivel</a:t>
            </a:r>
            <a:endParaRPr lang="en-US" dirty="0"/>
          </a:p>
        </p:txBody>
      </p:sp>
      <p:sp>
        <p:nvSpPr>
          <p:cNvPr id="4" name="Text Placeholder 3"/>
          <p:cNvSpPr>
            <a:spLocks noGrp="1"/>
          </p:cNvSpPr>
          <p:nvPr>
            <p:ph type="body" sz="half" idx="2" hasCustomPrompt="1"/>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s-ES"/>
              <a:t>Haga clic para modificar los estilos de texto del patrón</a:t>
            </a:r>
            <a:endParaRPr lang="es-ES"/>
          </a:p>
        </p:txBody>
      </p:sp>
      <p:sp>
        <p:nvSpPr>
          <p:cNvPr id="5" name="Date Placeholder 4"/>
          <p:cNvSpPr>
            <a:spLocks noGrp="1"/>
          </p:cNvSpPr>
          <p:nvPr>
            <p:ph type="dt" sz="half" idx="10"/>
          </p:nvPr>
        </p:nvSpPr>
        <p:spPr/>
        <p:txBody>
          <a:bodyPr/>
          <a:lstStyle/>
          <a:p>
            <a:fld id="{0FB28BD7-0D08-4D16-93A5-373EEE150014}" type="datetimeFigureOut">
              <a:rPr lang="es-MX" smtClean="0"/>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hasCustomPrompt="1"/>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endParaRPr lang="es-ES"/>
          </a:p>
        </p:txBody>
      </p:sp>
      <p:sp>
        <p:nvSpPr>
          <p:cNvPr id="5" name="Date Placeholder 4"/>
          <p:cNvSpPr>
            <a:spLocks noGrp="1"/>
          </p:cNvSpPr>
          <p:nvPr>
            <p:ph type="dt" sz="half" idx="10"/>
          </p:nvPr>
        </p:nvSpPr>
        <p:spPr/>
        <p:txBody>
          <a:bodyPr/>
          <a:lstStyle/>
          <a:p>
            <a:fld id="{0FB28BD7-0D08-4D16-93A5-373EEE150014}" type="datetimeFigureOut">
              <a:rPr lang="es-MX" smtClean="0"/>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56530A55-FFBB-441E-B750-FE793F0669EB}" type="slidenum">
              <a:rPr lang="es-MX" smtClean="0"/>
            </a:fld>
            <a:endParaRPr lang="es-MX"/>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a:t>Haga clic para modificar los estilos de texto del patrón</a:t>
            </a:r>
            <a:endParaRPr lang="es-ES"/>
          </a:p>
          <a:p>
            <a:pPr lvl="1"/>
            <a:r>
              <a:rPr lang="es-ES"/>
              <a:t>Segundo nivel</a:t>
            </a:r>
            <a:endParaRPr lang="es-ES"/>
          </a:p>
          <a:p>
            <a:pPr lvl="2"/>
            <a:r>
              <a:rPr lang="es-ES"/>
              <a:t>Tercer nivel</a:t>
            </a:r>
            <a:endParaRPr lang="es-ES"/>
          </a:p>
          <a:p>
            <a:pPr lvl="3"/>
            <a:r>
              <a:rPr lang="es-ES"/>
              <a:t>Cuarto nivel</a:t>
            </a:r>
            <a:endParaRPr lang="es-ES"/>
          </a:p>
          <a:p>
            <a:pPr lvl="4"/>
            <a:r>
              <a:rPr lang="es-ES"/>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FB28BD7-0D08-4D16-93A5-373EEE150014}" type="datetimeFigureOut">
              <a:rPr lang="es-MX" smtClean="0"/>
            </a:fld>
            <a:endParaRPr lang="es-MX"/>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6530A55-FFBB-441E-B750-FE793F0669EB}" type="slidenum">
              <a:rPr lang="es-MX" smtClean="0"/>
            </a:fld>
            <a:endParaRPr lang="es-MX"/>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12.png"/><Relationship Id="rId1"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14.png"/><Relationship Id="rId1"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8.png"/><Relationship Id="rId1"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0.png"/><Relationship Id="rId1" Type="http://schemas.openxmlformats.org/officeDocument/2006/relationships/image" Target="../media/image19.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22.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2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5.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6.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295400" y="2638856"/>
            <a:ext cx="9144000" cy="2387600"/>
          </a:xfrm>
        </p:spPr>
        <p:txBody>
          <a:bodyPr>
            <a:normAutofit fontScale="90000"/>
          </a:bodyPr>
          <a:lstStyle/>
          <a:p>
            <a:r>
              <a:rPr lang="es-MX" dirty="0"/>
              <a:t>Selección de Componentes para ensamble de equipo de Computo</a:t>
            </a:r>
            <a:endParaRPr lang="es-MX" dirty="0"/>
          </a:p>
        </p:txBody>
      </p:sp>
      <p:sp>
        <p:nvSpPr>
          <p:cNvPr id="4" name="Título 1"/>
          <p:cNvSpPr txBox="1"/>
          <p:nvPr/>
        </p:nvSpPr>
        <p:spPr>
          <a:xfrm>
            <a:off x="4132217" y="1901938"/>
            <a:ext cx="3470366" cy="94592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dirty="0"/>
              <a:t>Unidad 3:</a:t>
            </a:r>
            <a:endParaRPr lang="es-MX"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627529" y="475129"/>
            <a:ext cx="8673367" cy="4598045"/>
          </a:xfrm>
        </p:spPr>
        <p:txBody>
          <a:bodyPr>
            <a:normAutofit fontScale="70000" lnSpcReduction="20000"/>
          </a:bodyPr>
          <a:lstStyle/>
          <a:p>
            <a:pPr algn="l" fontAlgn="base"/>
            <a:r>
              <a:rPr lang="es-MX" sz="2000" b="1" cap="all" dirty="0">
                <a:solidFill>
                  <a:srgbClr val="218FC2"/>
                </a:solidFill>
                <a:effectLst/>
                <a:latin typeface="+mj-lt"/>
              </a:rPr>
              <a:t>PUERTO PS/2</a:t>
            </a:r>
            <a:endParaRPr lang="es-MX" sz="2000" b="1" cap="all" dirty="0">
              <a:solidFill>
                <a:srgbClr val="218FC2"/>
              </a:solidFill>
              <a:effectLst/>
              <a:latin typeface="+mj-lt"/>
            </a:endParaRPr>
          </a:p>
          <a:p>
            <a:pPr algn="just" fontAlgn="base"/>
            <a:r>
              <a:rPr lang="es-MX" sz="2000" b="1" dirty="0">
                <a:solidFill>
                  <a:srgbClr val="0E0000"/>
                </a:solidFill>
                <a:effectLst/>
                <a:latin typeface="+mj-lt"/>
              </a:rPr>
              <a:t>PS/2 son las siglas de Personal </a:t>
            </a:r>
            <a:r>
              <a:rPr lang="es-MX" sz="2000" b="1" dirty="0" err="1">
                <a:solidFill>
                  <a:srgbClr val="0E0000"/>
                </a:solidFill>
                <a:effectLst/>
                <a:latin typeface="+mj-lt"/>
              </a:rPr>
              <a:t>System</a:t>
            </a:r>
            <a:r>
              <a:rPr lang="es-MX" sz="2000" b="1" dirty="0">
                <a:solidFill>
                  <a:srgbClr val="0E0000"/>
                </a:solidFill>
                <a:effectLst/>
                <a:latin typeface="+mj-lt"/>
              </a:rPr>
              <a:t>/2. Es un puerto estándar hembra de 6 pines que se conecta al cable mini-DIN macho. IBM introdujo PS/2 para conectar el mouse y el teclado a las computadoras personales. Este puerto ahora está casi obsoleto, aunque algunos sistemas compatibles con IBM pueden tener este puerto.</a:t>
            </a:r>
            <a:endParaRPr lang="es-MX" sz="2000" b="1" dirty="0">
              <a:solidFill>
                <a:srgbClr val="0E0000"/>
              </a:solidFill>
              <a:effectLst/>
              <a:latin typeface="+mj-lt"/>
            </a:endParaRPr>
          </a:p>
          <a:p>
            <a:pPr algn="l" fontAlgn="base"/>
            <a:r>
              <a:rPr lang="es-MX" sz="2000" b="1" cap="all" dirty="0">
                <a:solidFill>
                  <a:srgbClr val="218FC2"/>
                </a:solidFill>
                <a:effectLst/>
                <a:latin typeface="+mj-lt"/>
              </a:rPr>
              <a:t>PUERTO DE INFRARROJOS</a:t>
            </a:r>
            <a:endParaRPr lang="es-MX" sz="2000" b="1" cap="all" dirty="0">
              <a:solidFill>
                <a:srgbClr val="218FC2"/>
              </a:solidFill>
              <a:effectLst/>
              <a:latin typeface="+mj-lt"/>
            </a:endParaRPr>
          </a:p>
          <a:p>
            <a:pPr algn="just" fontAlgn="base"/>
            <a:r>
              <a:rPr lang="es-MX" sz="2000" b="1" dirty="0">
                <a:solidFill>
                  <a:srgbClr val="0E0000"/>
                </a:solidFill>
                <a:effectLst/>
                <a:latin typeface="+mj-lt"/>
              </a:rPr>
              <a:t>El puerto de infrarrojos es un puerto que permite el intercambio inalámbrico de datos en un radio de 10 m. Dos dispositivos que tienen puertos infrarrojos se colocan uno frente al otro para que los haces de luces infrarrojas se puedan utilizar para compartir datos.</a:t>
            </a:r>
            <a:endParaRPr lang="es-MX" sz="2000" b="1" dirty="0">
              <a:solidFill>
                <a:srgbClr val="0E0000"/>
              </a:solidFill>
              <a:effectLst/>
              <a:latin typeface="+mj-lt"/>
            </a:endParaRPr>
          </a:p>
          <a:p>
            <a:pPr algn="l" fontAlgn="base"/>
            <a:r>
              <a:rPr lang="es-MX" sz="2000" b="1" cap="all" dirty="0">
                <a:solidFill>
                  <a:srgbClr val="218FC2"/>
                </a:solidFill>
                <a:effectLst/>
                <a:latin typeface="+mj-lt"/>
              </a:rPr>
              <a:t>PUERTO BLUETOOTH</a:t>
            </a:r>
            <a:endParaRPr lang="es-MX" sz="2000" b="1" cap="all" dirty="0">
              <a:solidFill>
                <a:srgbClr val="218FC2"/>
              </a:solidFill>
              <a:effectLst/>
              <a:latin typeface="+mj-lt"/>
            </a:endParaRPr>
          </a:p>
          <a:p>
            <a:pPr algn="just" fontAlgn="base"/>
            <a:r>
              <a:rPr lang="es-MX" sz="2000" b="1" dirty="0">
                <a:solidFill>
                  <a:srgbClr val="0E0000"/>
                </a:solidFill>
                <a:effectLst/>
                <a:latin typeface="+mj-lt"/>
              </a:rPr>
              <a:t>Bluetooth es una especificación de telecomunicaciones que facilita la conexión inalámbrica entre teléfonos, computadoras y otros dispositivos digitales a través de una conexión inalámbrica de corto alcance. El puerto Bluetooth permite la sincronización entre dispositivos habilitados para Bluetooth.</a:t>
            </a:r>
            <a:endParaRPr lang="es-MX" sz="2000" b="1" dirty="0">
              <a:solidFill>
                <a:srgbClr val="0E0000"/>
              </a:solidFill>
              <a:effectLst/>
              <a:latin typeface="+mj-lt"/>
            </a:endParaRPr>
          </a:p>
          <a:p>
            <a:pPr algn="l" fontAlgn="base"/>
            <a:r>
              <a:rPr lang="es-MX" sz="2000" b="1" cap="all" dirty="0">
                <a:solidFill>
                  <a:srgbClr val="218FC2"/>
                </a:solidFill>
                <a:effectLst/>
                <a:latin typeface="+mj-lt"/>
              </a:rPr>
              <a:t>PUERTO FIREWIRE</a:t>
            </a:r>
            <a:endParaRPr lang="es-MX" sz="2000" b="1" cap="all" dirty="0">
              <a:solidFill>
                <a:srgbClr val="218FC2"/>
              </a:solidFill>
              <a:effectLst/>
              <a:latin typeface="+mj-lt"/>
            </a:endParaRPr>
          </a:p>
          <a:p>
            <a:pPr algn="just" fontAlgn="base"/>
            <a:r>
              <a:rPr lang="es-MX" sz="2000" b="1" dirty="0" err="1">
                <a:solidFill>
                  <a:srgbClr val="0E0000"/>
                </a:solidFill>
                <a:effectLst/>
                <a:latin typeface="+mj-lt"/>
              </a:rPr>
              <a:t>FireWire</a:t>
            </a:r>
            <a:r>
              <a:rPr lang="es-MX" sz="2000" b="1" dirty="0">
                <a:solidFill>
                  <a:srgbClr val="0E0000"/>
                </a:solidFill>
                <a:effectLst/>
                <a:latin typeface="+mj-lt"/>
              </a:rPr>
              <a:t> es el estándar de interfaz de Apple </a:t>
            </a:r>
            <a:r>
              <a:rPr lang="es-MX" sz="2000" b="1" dirty="0" err="1">
                <a:solidFill>
                  <a:srgbClr val="0E0000"/>
                </a:solidFill>
                <a:effectLst/>
                <a:latin typeface="+mj-lt"/>
              </a:rPr>
              <a:t>Computer</a:t>
            </a:r>
            <a:r>
              <a:rPr lang="es-MX" sz="2000" b="1" dirty="0">
                <a:solidFill>
                  <a:srgbClr val="0E0000"/>
                </a:solidFill>
                <a:effectLst/>
                <a:latin typeface="+mj-lt"/>
              </a:rPr>
              <a:t> para permitir la comunicación de alta velocidad mediante bus serie. También se llama IEEE 1394 y se usa principalmente para dispositivos de audio y video como videocámaras digitales.</a:t>
            </a:r>
            <a:endParaRPr lang="es-MX" sz="2000" b="1" dirty="0">
              <a:solidFill>
                <a:srgbClr val="0E0000"/>
              </a:solidFill>
              <a:effectLst/>
              <a:latin typeface="+mj-lt"/>
            </a:endParaRPr>
          </a:p>
          <a:p>
            <a:endParaRPr lang="es-MX"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j5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2316542" y="133086"/>
            <a:ext cx="5330351" cy="65918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3.1.4 Controlador de Interruptores</a:t>
            </a:r>
            <a:endParaRPr lang="en-US"/>
          </a:p>
        </p:txBody>
      </p:sp>
      <p:sp>
        <p:nvSpPr>
          <p:cNvPr id="3" name="Content Placeholder 2"/>
          <p:cNvSpPr>
            <a:spLocks noGrp="1"/>
          </p:cNvSpPr>
          <p:nvPr>
            <p:ph idx="1"/>
          </p:nvPr>
        </p:nvSpPr>
        <p:spPr/>
        <p:txBody>
          <a:bodyPr/>
          <a:p>
            <a:pPr algn="just"/>
            <a:r>
              <a:rPr lang="en-US"/>
              <a:t>El controlador de interrupciones es un módulo que tiene por función gestionar las interrupciones de entrada/salida para el procesador. Esto ahorra diseñar lógica y añadir patitas al procesador. También proporciona flexibilidad porque permite idealmente, gestionar un número ilimitado señales de interrupción (favoreciendo la expansión del sistema de entrada/salida).</a:t>
            </a:r>
            <a:endParaRPr lang="en-US"/>
          </a:p>
          <a:p>
            <a:pPr algn="just"/>
            <a:r>
              <a:rPr lang="en-US"/>
              <a:t>El controlador recibe el conjunto de señales de interrupción procedentes de los dispositivos, toma la decisión de cuál es la más prioritaria, y envía una única señal al procesador. La respuesta del procesador es transmitida al dispositivo y el propio controlador se encarga de depositar en el bus el vector de la interrupción.</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Ciclo de reconocimiento de interrupción</a:t>
            </a:r>
            <a:endParaRPr lang="en-US"/>
          </a:p>
        </p:txBody>
      </p:sp>
      <p:sp>
        <p:nvSpPr>
          <p:cNvPr id="3" name="Content Placeholder 2"/>
          <p:cNvSpPr>
            <a:spLocks noGrp="1"/>
          </p:cNvSpPr>
          <p:nvPr>
            <p:ph idx="1"/>
          </p:nvPr>
        </p:nvSpPr>
        <p:spPr/>
        <p:txBody>
          <a:bodyPr>
            <a:normAutofit lnSpcReduction="20000"/>
          </a:bodyPr>
          <a:p>
            <a:pPr algn="just"/>
            <a:r>
              <a:rPr lang="en-US"/>
              <a:t>Tras la activación de una línea IR, el controlador activa la salida INTR señalándole a la CPU la existencia de una interrupción activada.</a:t>
            </a:r>
            <a:endParaRPr lang="en-US"/>
          </a:p>
          <a:p>
            <a:pPr algn="just"/>
            <a:r>
              <a:rPr lang="en-US"/>
              <a:t>Al recibir la señal, el procesador da un pulso en su salida INTA indicando que comienza un ciclo de reconocimiento de interrupción.</a:t>
            </a:r>
            <a:endParaRPr lang="en-US"/>
          </a:p>
          <a:p>
            <a:pPr algn="just"/>
            <a:r>
              <a:rPr lang="en-US"/>
              <a:t>Al recibir el controlador el pulso por su entrada INTA comienza a arbitrar las interrupciones recibidas y selecciona la más prioritaria.</a:t>
            </a:r>
            <a:endParaRPr lang="en-US"/>
          </a:p>
          <a:p>
            <a:pPr algn="just"/>
            <a:r>
              <a:rPr lang="en-US"/>
              <a:t>Se emite un segundo pulso por la línea INTA del procesador (o controlador de bus) que utiliza el controlador para depositar en el bus el</a:t>
            </a:r>
            <a:endParaRPr lang="en-US"/>
          </a:p>
          <a:p>
            <a:pPr algn="just"/>
            <a:r>
              <a:rPr lang="en-US"/>
              <a:t>vector correspondiente a la interrupción de mayor prioridad.</a:t>
            </a:r>
            <a:endParaRPr lang="en-US"/>
          </a:p>
          <a:p>
            <a:pPr algn="just"/>
            <a:r>
              <a:rPr lang="en-US"/>
              <a:t>El procesador obtiene la dirección de la rutina de interrupción a partir de este dato y salta a ella. Almacena el registro de flags y la</a:t>
            </a:r>
            <a:endParaRPr lang="en-US"/>
          </a:p>
          <a:p>
            <a:pPr algn="just"/>
            <a:r>
              <a:rPr lang="en-US"/>
              <a:t>dirección de retorno, deshabilita las interrupciones y comienza a ejecutar la rutina.</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3.1.5 Controlador de Acceso Directo a Memoria (DMA)</a:t>
            </a:r>
            <a:endParaRPr lang="en-US"/>
          </a:p>
        </p:txBody>
      </p:sp>
      <p:sp>
        <p:nvSpPr>
          <p:cNvPr id="3" name="Content Placeholder 2"/>
          <p:cNvSpPr>
            <a:spLocks noGrp="1"/>
          </p:cNvSpPr>
          <p:nvPr>
            <p:ph sz="half" idx="1"/>
          </p:nvPr>
        </p:nvSpPr>
        <p:spPr>
          <a:xfrm>
            <a:off x="677545" y="2160905"/>
            <a:ext cx="5086985" cy="3863340"/>
          </a:xfrm>
        </p:spPr>
        <p:txBody>
          <a:bodyPr/>
          <a:p>
            <a:pPr algn="just"/>
            <a:r>
              <a:rPr lang="en-US"/>
              <a:t>El mecanismo de acceso directo a memoria está controlado por un chip específico, el DMAC ("DMA Controller"), que permite realizar estos intercambios sin apenas intervención del procesador. En los XT estaba integrado en un chip 8237A que proporcionaba 4 canales de 8 bits (puede mover solo 1 Byte cada vez); sus direcciones de puerto son 000–00Fh. Posteriormente en los AT se instalaron dos de estos integrados y las correspondientes líneas auxiliares en el bus de control.</a:t>
            </a:r>
            <a:endParaRPr lang="en-US"/>
          </a:p>
          <a:p>
            <a:pPr algn="just"/>
            <a:endParaRPr lang="en-US"/>
          </a:p>
        </p:txBody>
      </p:sp>
      <p:pic>
        <p:nvPicPr>
          <p:cNvPr id="4" name="Content Placeholder 3"/>
          <p:cNvPicPr>
            <a:picLocks noChangeAspect="1"/>
          </p:cNvPicPr>
          <p:nvPr>
            <p:ph sz="half" idx="2"/>
          </p:nvPr>
        </p:nvPicPr>
        <p:blipFill>
          <a:blip r:embed="rId1"/>
          <a:stretch>
            <a:fillRect/>
          </a:stretch>
        </p:blipFill>
        <p:spPr>
          <a:xfrm>
            <a:off x="5941060" y="2160905"/>
            <a:ext cx="5782945" cy="323977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sz="half" idx="1"/>
          </p:nvPr>
        </p:nvSpPr>
        <p:spPr>
          <a:xfrm>
            <a:off x="677545" y="2160905"/>
            <a:ext cx="4508500" cy="3880485"/>
          </a:xfrm>
        </p:spPr>
        <p:txBody>
          <a:bodyPr>
            <a:noAutofit/>
          </a:bodyPr>
          <a:p>
            <a:pPr algn="just"/>
            <a:r>
              <a:rPr lang="en-US"/>
              <a:t>En contra de lo que podría parecer, el resultado no fue disponer de 8 canales, porque el segundo controlador se colgó en “Cascada” de la línea 4 del primero. Los canales del segundo DMAC está asignado a las direcciones 0C0–0DFh y son de 16 bits.</a:t>
            </a:r>
            <a:endParaRPr lang="en-US"/>
          </a:p>
          <a:p>
            <a:pPr algn="just"/>
            <a:endParaRPr lang="en-US"/>
          </a:p>
          <a:p>
            <a:pPr algn="just"/>
            <a:r>
              <a:rPr lang="en-US"/>
              <a:t>Pueden mover 2 Bytes (de posiciones contiguas) cada vez. Cada canal tiene asignada una prioridad para el caso de recibirse simultáneamente varias peticiones (los números más bajos tienen prioridad más alta).</a:t>
            </a:r>
            <a:endParaRPr lang="en-US"/>
          </a:p>
        </p:txBody>
      </p:sp>
      <p:sp>
        <p:nvSpPr>
          <p:cNvPr id="4" name="Content Placeholder 3"/>
          <p:cNvSpPr>
            <a:spLocks noGrp="1"/>
          </p:cNvSpPr>
          <p:nvPr>
            <p:ph sz="half" idx="2"/>
          </p:nvPr>
        </p:nvSpPr>
        <p:spPr>
          <a:xfrm>
            <a:off x="5632260" y="2160589"/>
            <a:ext cx="4184034" cy="3880773"/>
          </a:xfrm>
        </p:spPr>
        <p:txBody>
          <a:bodyPr/>
          <a:p>
            <a:pPr marL="0" indent="0" algn="just">
              <a:buNone/>
            </a:pPr>
            <a:r>
              <a:rPr lang="en-US" sz="2000"/>
              <a:t>Pueden ser utilizados por cualquier dispositivo que los necesite (suponiendo naturalmente que esté diseñado para soportar este modo de operación). Cada sistema los asigna de forma arbitraria, pero hay algunos cuya asignación es estándar.</a:t>
            </a:r>
            <a:endParaRPr lang="en-US" sz="20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en-US"/>
              <a:t>3.1.6 Circuitos de Temporización</a:t>
            </a:r>
            <a:endParaRPr lang="en-US"/>
          </a:p>
        </p:txBody>
      </p:sp>
      <p:sp>
        <p:nvSpPr>
          <p:cNvPr id="6" name="Content Placeholder 5"/>
          <p:cNvSpPr>
            <a:spLocks noGrp="1"/>
          </p:cNvSpPr>
          <p:nvPr>
            <p:ph idx="1"/>
          </p:nvPr>
        </p:nvSpPr>
        <p:spPr/>
        <p:txBody>
          <a:bodyPr>
            <a:normAutofit lnSpcReduction="10000"/>
          </a:bodyPr>
          <a:p>
            <a:pPr algn="just"/>
            <a:r>
              <a:rPr lang="en-US"/>
              <a:t>El circuito electrónico que más se utiliza tanto en la industria como en circuitería comercial, es el circuito temporizador o de retardo, dentro de la categoría de temporizadores, cabe destacar el más económico y también menos preciso consistente en una resistencia y un condensador, a partir de aquí se puede contar con un sinfín de opciones.</a:t>
            </a:r>
            <a:endParaRPr lang="en-US"/>
          </a:p>
          <a:p>
            <a:pPr marL="0" indent="0" algn="just">
              <a:buNone/>
            </a:pPr>
            <a:endParaRPr lang="en-US"/>
          </a:p>
          <a:p>
            <a:pPr algn="just"/>
            <a:r>
              <a:rPr lang="en-US"/>
              <a:t>Un temporizador básicamente consiste en un elemento que se activa o desactiva después de un tiempo preestablecido. De esta manera podemos determinar el parámetro relacionado con el tiempo que ha de transcurrir para que el circuito susceptible de temporizarse, se detenga o empiece a funcionar o simplemente cierre un contacto o lo abra.</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3.1.7 Circuitos de Control</a:t>
            </a:r>
            <a:endParaRPr lang="en-US"/>
          </a:p>
        </p:txBody>
      </p:sp>
      <p:sp>
        <p:nvSpPr>
          <p:cNvPr id="3" name="Content Placeholder 2"/>
          <p:cNvSpPr>
            <a:spLocks noGrp="1"/>
          </p:cNvSpPr>
          <p:nvPr>
            <p:ph idx="1"/>
          </p:nvPr>
        </p:nvSpPr>
        <p:spPr/>
        <p:txBody>
          <a:bodyPr/>
          <a:p>
            <a:pPr marL="0" indent="0" algn="just">
              <a:buNone/>
            </a:pPr>
            <a:r>
              <a:rPr lang="en-US"/>
              <a:t>Es una red secuencial que acepta un código que define la operación que se va a ejecutar y luego prosigue a través de una secuencia de estados, generando una correspondiente secuencia de señales control.</a:t>
            </a:r>
            <a:endParaRPr lang="en-US"/>
          </a:p>
          <a:p>
            <a:pPr marL="0" indent="0">
              <a:buNone/>
            </a:pPr>
            <a:endParaRPr lang="en-US"/>
          </a:p>
          <a:p>
            <a:pPr marL="0" indent="0" algn="just">
              <a:buNone/>
            </a:pPr>
            <a:r>
              <a:rPr lang="en-US"/>
              <a:t>Estas señales de control incluyen el control de lectura-escritura y señales de dirección de memoria válida en el bus de control del sistema. Otras señales generadas por el controlador se conectan a la ALU y a los registros internos del procesador para regular el flujo de información en el procesador y desde los buses de dirección y de datos del sistema.</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Picture 5"/>
          <p:cNvPicPr>
            <a:picLocks noChangeAspect="1"/>
          </p:cNvPicPr>
          <p:nvPr/>
        </p:nvPicPr>
        <p:blipFill>
          <a:blip r:embed="rId1"/>
          <a:stretch>
            <a:fillRect/>
          </a:stretch>
        </p:blipFill>
        <p:spPr>
          <a:xfrm>
            <a:off x="5295265" y="819150"/>
            <a:ext cx="4042410" cy="2325370"/>
          </a:xfrm>
          <a:prstGeom prst="rect">
            <a:avLst/>
          </a:prstGeom>
        </p:spPr>
      </p:pic>
      <p:sp>
        <p:nvSpPr>
          <p:cNvPr id="2" name="Title 1"/>
          <p:cNvSpPr>
            <a:spLocks noGrp="1"/>
          </p:cNvSpPr>
          <p:nvPr>
            <p:ph type="title"/>
          </p:nvPr>
        </p:nvSpPr>
        <p:spPr>
          <a:xfrm>
            <a:off x="616585" y="413385"/>
            <a:ext cx="3854450" cy="405765"/>
          </a:xfrm>
        </p:spPr>
        <p:txBody>
          <a:bodyPr/>
          <a:p>
            <a:r>
              <a:rPr lang="en-US"/>
              <a:t>3.1.8 Controladores de Video</a:t>
            </a:r>
            <a:endParaRPr lang="en-US"/>
          </a:p>
        </p:txBody>
      </p:sp>
      <p:sp>
        <p:nvSpPr>
          <p:cNvPr id="4" name="Content Placeholder 3"/>
          <p:cNvSpPr>
            <a:spLocks noGrp="1"/>
          </p:cNvSpPr>
          <p:nvPr>
            <p:ph idx="1"/>
          </p:nvPr>
        </p:nvSpPr>
        <p:spPr>
          <a:xfrm>
            <a:off x="5295265" y="484505"/>
            <a:ext cx="5314950" cy="5526405"/>
          </a:xfrm>
        </p:spPr>
        <p:txBody>
          <a:bodyPr>
            <a:normAutofit fontScale="90000" lnSpcReduction="10000"/>
          </a:bodyPr>
          <a:p>
            <a:pPr marL="0" indent="0">
              <a:buNone/>
            </a:pPr>
            <a:endParaRPr lang="es-MX" altLang="en-US"/>
          </a:p>
          <a:p>
            <a:pPr marL="0" indent="0">
              <a:buNone/>
            </a:pPr>
            <a:endParaRPr lang="es-MX" altLang="en-US"/>
          </a:p>
          <a:p>
            <a:pPr marL="0" indent="0">
              <a:buNone/>
            </a:pPr>
            <a:endParaRPr lang="es-MX" altLang="en-US"/>
          </a:p>
          <a:p>
            <a:pPr marL="0" indent="0">
              <a:buNone/>
            </a:pPr>
            <a:endParaRPr lang="es-MX" altLang="en-US"/>
          </a:p>
          <a:p>
            <a:pPr marL="0" indent="0">
              <a:buNone/>
            </a:pPr>
            <a:endParaRPr lang="es-MX" altLang="en-US"/>
          </a:p>
          <a:p>
            <a:pPr marL="0" indent="0">
              <a:buNone/>
            </a:pPr>
            <a:endParaRPr lang="es-MX" altLang="en-US"/>
          </a:p>
          <a:p>
            <a:pPr marL="0" indent="0">
              <a:buNone/>
            </a:pPr>
            <a:endParaRPr lang="es-MX" altLang="en-US"/>
          </a:p>
          <a:p>
            <a:pPr marL="0" indent="0">
              <a:buNone/>
            </a:pPr>
            <a:endParaRPr lang="es-MX" altLang="en-US"/>
          </a:p>
          <a:p>
            <a:pPr marL="0" indent="0" algn="just">
              <a:buNone/>
            </a:pPr>
            <a:r>
              <a:rPr lang="es-MX" altLang="en-US"/>
              <a:t>Una tarjeta gráfica se compone, básicamente, de un controlador de video, de la memoria de pantalla o RAM video, y el generador de caracteres, y en la actualidad también poseen un acelerador de gráficos. El controlador de video va leyendo a intervalos la información almacenada en la RAM video y la transfiere al monitor en forma de señal de video; el número de veces por segundo que el contenido de la RAM video es leído y transmitido al monitor en forma de señal de video se conoce como frecuencia de refresco de la pantalla.</a:t>
            </a:r>
            <a:endParaRPr lang="es-MX" altLang="en-US"/>
          </a:p>
        </p:txBody>
      </p:sp>
      <p:sp>
        <p:nvSpPr>
          <p:cNvPr id="5" name="Text Placeholder 4"/>
          <p:cNvSpPr>
            <a:spLocks noGrp="1"/>
          </p:cNvSpPr>
          <p:nvPr>
            <p:ph type="body" sz="half" idx="2"/>
          </p:nvPr>
        </p:nvSpPr>
        <p:spPr>
          <a:xfrm>
            <a:off x="272415" y="1388745"/>
            <a:ext cx="4749165" cy="4080510"/>
          </a:xfrm>
        </p:spPr>
        <p:txBody>
          <a:bodyPr>
            <a:normAutofit/>
          </a:bodyPr>
          <a:p>
            <a:pPr algn="just"/>
            <a:r>
              <a:rPr lang="en-US" sz="1800"/>
              <a:t>La tarjeta de video, (también llamada controlador de video), es un componente electrónico requerido para generar una señal de video que se manda a una pantalla de video por medio de un cable. La tarjeta de video se encuentra normalmente en la placa de sistema de la computadora o en una placa de expansión. La tarjeta gráfica reúne toda la información que debe visualizarse en pantalla y actúa como interfaz entre el procesador y el monitor; la información es enviada a éste por la placa luego de haberla recibido a través del sistema de buses.</a:t>
            </a:r>
            <a:endParaRPr lang="en-US" sz="18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ctrTitle"/>
          </p:nvPr>
        </p:nvSpPr>
        <p:spPr/>
        <p:txBody>
          <a:bodyPr/>
          <a:p>
            <a:pPr algn="ctr"/>
            <a:r>
              <a:rPr lang="en-US" altLang="en-US"/>
              <a:t>GAMAS</a:t>
            </a:r>
            <a:endParaRPr lang="en-US"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496209" y="725610"/>
            <a:ext cx="8596668" cy="1320800"/>
          </a:xfrm>
        </p:spPr>
        <p:txBody>
          <a:bodyPr/>
          <a:lstStyle/>
          <a:p>
            <a:pPr algn="ctr"/>
            <a:r>
              <a:rPr lang="es-MX" dirty="0"/>
              <a:t>3.1-.) Chipset</a:t>
            </a:r>
            <a:endParaRPr lang="es-MX" dirty="0"/>
          </a:p>
        </p:txBody>
      </p:sp>
      <p:sp>
        <p:nvSpPr>
          <p:cNvPr id="3" name="Marcador de contenido 2"/>
          <p:cNvSpPr>
            <a:spLocks noGrp="1"/>
          </p:cNvSpPr>
          <p:nvPr>
            <p:ph idx="1"/>
          </p:nvPr>
        </p:nvSpPr>
        <p:spPr>
          <a:xfrm>
            <a:off x="2027176" y="1386011"/>
            <a:ext cx="7353300" cy="2042989"/>
          </a:xfrm>
        </p:spPr>
        <p:txBody>
          <a:bodyPr>
            <a:normAutofit/>
          </a:bodyPr>
          <a:lstStyle/>
          <a:p>
            <a:pPr algn="ctr"/>
            <a:r>
              <a:rPr lang="es-MX" b="0" i="0" dirty="0">
                <a:effectLst/>
                <a:latin typeface="Inter"/>
              </a:rPr>
              <a:t>Un chipset es el conjunto de circuitos integrados diseñados con base en la arquitectura de un procesador (en algunos casos, diseñados como parte integral de esa arquitectura), permitiendo que ese tipo de procesadores funcionen en una placa base. Sirven de puente de comunicación con el resto de componentes de la placa, como son la memoria, las tarjetas de expansión, los puertos USB, ratón, teclado, etc.</a:t>
            </a:r>
            <a:endParaRPr lang="es-MX" dirty="0"/>
          </a:p>
        </p:txBody>
      </p:sp>
      <p:pic>
        <p:nvPicPr>
          <p:cNvPr id="4" name="Imagen 3"/>
          <p:cNvPicPr>
            <a:picLocks noChangeAspect="1"/>
          </p:cNvPicPr>
          <p:nvPr/>
        </p:nvPicPr>
        <p:blipFill>
          <a:blip r:embed="rId1"/>
          <a:stretch>
            <a:fillRect/>
          </a:stretch>
        </p:blipFill>
        <p:spPr>
          <a:xfrm>
            <a:off x="1496209" y="4218088"/>
            <a:ext cx="3299903" cy="21855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Imagen 6"/>
          <p:cNvPicPr>
            <a:picLocks noChangeAspect="1"/>
          </p:cNvPicPr>
          <p:nvPr/>
        </p:nvPicPr>
        <p:blipFill>
          <a:blip r:embed="rId2"/>
          <a:stretch>
            <a:fillRect/>
          </a:stretch>
        </p:blipFill>
        <p:spPr>
          <a:xfrm>
            <a:off x="7827352" y="4152165"/>
            <a:ext cx="2664186" cy="23407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p:txBody>
          <a:bodyPr/>
          <a:p>
            <a:r>
              <a:rPr lang="en-US" altLang="en-US">
                <a:sym typeface="+mn-ea"/>
              </a:rPr>
              <a:t>Gama Baja</a:t>
            </a:r>
            <a:endParaRPr lang="en-US"/>
          </a:p>
        </p:txBody>
      </p:sp>
      <p:sp>
        <p:nvSpPr>
          <p:cNvPr id="8" name="Text Placeholder 7"/>
          <p:cNvSpPr>
            <a:spLocks noGrp="1"/>
          </p:cNvSpPr>
          <p:nvPr>
            <p:ph type="body" idx="1"/>
          </p:nvPr>
        </p:nvSpPr>
        <p:spPr/>
        <p:txBody>
          <a:bodyPr/>
          <a:p>
            <a:r>
              <a:rPr lang="en-US" altLang="en-US">
                <a:sym typeface="+mn-ea"/>
              </a:rPr>
              <a:t>Tarjetas</a:t>
            </a:r>
            <a:endParaRPr lang="en-US" altLang="en-US"/>
          </a:p>
          <a:p>
            <a:endParaRPr lang="en-US"/>
          </a:p>
        </p:txBody>
      </p:sp>
      <p:sp>
        <p:nvSpPr>
          <p:cNvPr id="9" name="Content Placeholder 8"/>
          <p:cNvSpPr>
            <a:spLocks noGrp="1"/>
          </p:cNvSpPr>
          <p:nvPr>
            <p:ph sz="half" idx="2"/>
          </p:nvPr>
        </p:nvSpPr>
        <p:spPr/>
        <p:txBody>
          <a:bodyPr/>
          <a:p>
            <a:pPr algn="just"/>
            <a:r>
              <a:rPr lang="en-US">
                <a:sym typeface="+mn-ea"/>
              </a:rPr>
              <a:t>Son las más económicas y suelen tener características limitadas.</a:t>
            </a:r>
            <a:endParaRPr lang="en-US"/>
          </a:p>
          <a:p>
            <a:pPr algn="just"/>
            <a:r>
              <a:rPr lang="en-US">
                <a:sym typeface="+mn-ea"/>
              </a:rPr>
              <a:t>Son adecuadas para sistemas básicos o de oficina.</a:t>
            </a:r>
            <a:endParaRPr lang="en-US"/>
          </a:p>
          <a:p>
            <a:pPr algn="just"/>
            <a:r>
              <a:rPr lang="en-US">
                <a:sym typeface="+mn-ea"/>
              </a:rPr>
              <a:t>Pueden no ser compatibles con hardware de alto rendimiento, como tarjetas gráficas dedicadas de gama alta.</a:t>
            </a:r>
            <a:endParaRPr lang="en-US"/>
          </a:p>
          <a:p>
            <a:endParaRPr lang="en-US"/>
          </a:p>
        </p:txBody>
      </p:sp>
      <p:sp>
        <p:nvSpPr>
          <p:cNvPr id="10" name="Text Placeholder 9"/>
          <p:cNvSpPr>
            <a:spLocks noGrp="1"/>
          </p:cNvSpPr>
          <p:nvPr>
            <p:ph type="body" sz="quarter" idx="3"/>
          </p:nvPr>
        </p:nvSpPr>
        <p:spPr/>
        <p:txBody>
          <a:bodyPr/>
          <a:p>
            <a:r>
              <a:rPr lang="en-US" altLang="en-US">
                <a:sym typeface="+mn-ea"/>
              </a:rPr>
              <a:t>Computadoras</a:t>
            </a:r>
            <a:endParaRPr lang="en-US" altLang="en-US"/>
          </a:p>
          <a:p>
            <a:endParaRPr lang="en-US"/>
          </a:p>
        </p:txBody>
      </p:sp>
      <p:sp>
        <p:nvSpPr>
          <p:cNvPr id="11" name="Content Placeholder 10"/>
          <p:cNvSpPr>
            <a:spLocks noGrp="1"/>
          </p:cNvSpPr>
          <p:nvPr>
            <p:ph sz="quarter" idx="4"/>
          </p:nvPr>
        </p:nvSpPr>
        <p:spPr/>
        <p:txBody>
          <a:bodyPr/>
          <a:p>
            <a:pPr algn="just"/>
            <a:r>
              <a:rPr lang="en-US">
                <a:sym typeface="+mn-ea"/>
              </a:rPr>
              <a:t>Están diseñadas para tareas sencillas y no requieren un alto rendimiento.</a:t>
            </a:r>
            <a:endParaRPr lang="en-US"/>
          </a:p>
          <a:p>
            <a:pPr algn="just"/>
            <a:r>
              <a:rPr lang="en-US">
                <a:sym typeface="+mn-ea"/>
              </a:rPr>
              <a:t>Son ideales para usuarios con presupuestos ajustados que solo necesitan un equipo básico.</a:t>
            </a:r>
            <a:endParaRPr lang="en-US"/>
          </a:p>
          <a:p>
            <a:pPr algn="just"/>
            <a:r>
              <a:rPr lang="en-US">
                <a:sym typeface="+mn-ea"/>
              </a:rPr>
              <a:t>No son adecuadas para juegos intensivos o aplicaciones de uso intensivo del procesador.</a:t>
            </a:r>
            <a:endParaRPr lang="en-US"/>
          </a:p>
          <a:p>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a:sym typeface="+mn-ea"/>
              </a:rPr>
              <a:t>Gama Media</a:t>
            </a:r>
            <a:endParaRPr lang="en-US"/>
          </a:p>
        </p:txBody>
      </p:sp>
      <p:sp>
        <p:nvSpPr>
          <p:cNvPr id="3" name="Text Placeholder 2"/>
          <p:cNvSpPr>
            <a:spLocks noGrp="1"/>
          </p:cNvSpPr>
          <p:nvPr>
            <p:ph type="body" idx="1"/>
          </p:nvPr>
        </p:nvSpPr>
        <p:spPr/>
        <p:txBody>
          <a:bodyPr/>
          <a:p>
            <a:r>
              <a:rPr lang="en-US" altLang="en-US">
                <a:sym typeface="+mn-ea"/>
              </a:rPr>
              <a:t>Tarjetas</a:t>
            </a:r>
            <a:endParaRPr lang="en-US" altLang="en-US"/>
          </a:p>
          <a:p>
            <a:endParaRPr lang="en-US"/>
          </a:p>
        </p:txBody>
      </p:sp>
      <p:sp>
        <p:nvSpPr>
          <p:cNvPr id="4" name="Content Placeholder 3"/>
          <p:cNvSpPr>
            <a:spLocks noGrp="1"/>
          </p:cNvSpPr>
          <p:nvPr>
            <p:ph sz="half" idx="2"/>
          </p:nvPr>
        </p:nvSpPr>
        <p:spPr/>
        <p:txBody>
          <a:bodyPr>
            <a:normAutofit fontScale="90000"/>
          </a:bodyPr>
          <a:p>
            <a:pPr algn="just"/>
            <a:r>
              <a:rPr lang="en-US" altLang="en-US">
                <a:sym typeface="+mn-ea"/>
              </a:rPr>
              <a:t>E</a:t>
            </a:r>
            <a:r>
              <a:rPr lang="en-US">
                <a:sym typeface="+mn-ea"/>
              </a:rPr>
              <a:t>quilibrio entre precio y rendimiento.</a:t>
            </a:r>
            <a:endParaRPr lang="en-US"/>
          </a:p>
          <a:p>
            <a:pPr algn="just"/>
            <a:r>
              <a:rPr lang="en-US" altLang="en-US">
                <a:sym typeface="+mn-ea"/>
              </a:rPr>
              <a:t>A</a:t>
            </a:r>
            <a:r>
              <a:rPr lang="en-US">
                <a:sym typeface="+mn-ea"/>
              </a:rPr>
              <a:t>decuadas para la mayoría de los usuarios que no necesitan características extremas.</a:t>
            </a:r>
            <a:endParaRPr lang="en-US"/>
          </a:p>
          <a:p>
            <a:pPr algn="just"/>
            <a:r>
              <a:rPr lang="en-US">
                <a:sym typeface="+mn-ea"/>
              </a:rPr>
              <a:t>Admiten hardware de gama media, como procesadores de nivel intermedio y tarjetas gráficas.</a:t>
            </a:r>
            <a:endParaRPr lang="en-US"/>
          </a:p>
          <a:p>
            <a:pPr algn="just"/>
            <a:r>
              <a:rPr lang="en-US">
                <a:sym typeface="+mn-ea"/>
              </a:rPr>
              <a:t>Tienen conectividad y características suficientes para la mayoría de las necesidades de los usuarios.</a:t>
            </a:r>
            <a:endParaRPr lang="en-US"/>
          </a:p>
          <a:p>
            <a:endParaRPr lang="en-US"/>
          </a:p>
        </p:txBody>
      </p:sp>
      <p:sp>
        <p:nvSpPr>
          <p:cNvPr id="5" name="Text Placeholder 4"/>
          <p:cNvSpPr>
            <a:spLocks noGrp="1"/>
          </p:cNvSpPr>
          <p:nvPr>
            <p:ph type="body" sz="quarter" idx="3"/>
          </p:nvPr>
        </p:nvSpPr>
        <p:spPr/>
        <p:txBody>
          <a:bodyPr/>
          <a:p>
            <a:r>
              <a:rPr lang="en-US" altLang="en-US">
                <a:sym typeface="+mn-ea"/>
              </a:rPr>
              <a:t>Computadoras</a:t>
            </a:r>
            <a:endParaRPr lang="en-US" altLang="en-US"/>
          </a:p>
          <a:p>
            <a:endParaRPr lang="en-US"/>
          </a:p>
        </p:txBody>
      </p:sp>
      <p:sp>
        <p:nvSpPr>
          <p:cNvPr id="6" name="Content Placeholder 5"/>
          <p:cNvSpPr>
            <a:spLocks noGrp="1"/>
          </p:cNvSpPr>
          <p:nvPr>
            <p:ph sz="quarter" idx="4"/>
          </p:nvPr>
        </p:nvSpPr>
        <p:spPr/>
        <p:txBody>
          <a:bodyPr>
            <a:normAutofit lnSpcReduction="20000"/>
          </a:bodyPr>
          <a:p>
            <a:pPr algn="just"/>
            <a:r>
              <a:rPr lang="en-US" altLang="en-US">
                <a:sym typeface="+mn-ea"/>
              </a:rPr>
              <a:t>I</a:t>
            </a:r>
            <a:r>
              <a:rPr lang="en-US">
                <a:sym typeface="+mn-ea"/>
              </a:rPr>
              <a:t>deales para tareas cotidianas, como navegación web, procesamiento de documentos, reproducción de contenido multimedia y juegos ligeros.</a:t>
            </a:r>
            <a:endParaRPr lang="en-US"/>
          </a:p>
          <a:p>
            <a:pPr algn="just"/>
            <a:r>
              <a:rPr lang="en-US">
                <a:sym typeface="+mn-ea"/>
              </a:rPr>
              <a:t>Suelen tener componentes equilibrados en términos de rendimiento y precio.</a:t>
            </a:r>
            <a:endParaRPr lang="en-US"/>
          </a:p>
          <a:p>
            <a:pPr algn="just"/>
            <a:r>
              <a:rPr lang="en-US">
                <a:sym typeface="+mn-ea"/>
              </a:rPr>
              <a:t>A menudo son más asequibles que las de gama alta y ofrecen un buen valor.</a:t>
            </a:r>
            <a:endParaRPr lang="en-US"/>
          </a:p>
          <a:p>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a:t>Gama Alta</a:t>
            </a:r>
            <a:endParaRPr lang="en-US" altLang="en-US"/>
          </a:p>
        </p:txBody>
      </p:sp>
      <p:sp>
        <p:nvSpPr>
          <p:cNvPr id="3" name="Text Placeholder 2"/>
          <p:cNvSpPr>
            <a:spLocks noGrp="1"/>
          </p:cNvSpPr>
          <p:nvPr>
            <p:ph type="body" idx="1"/>
          </p:nvPr>
        </p:nvSpPr>
        <p:spPr>
          <a:xfrm>
            <a:off x="439525" y="1354533"/>
            <a:ext cx="4185623" cy="576262"/>
          </a:xfrm>
        </p:spPr>
        <p:txBody>
          <a:bodyPr/>
          <a:p>
            <a:r>
              <a:rPr lang="en-US" altLang="en-US"/>
              <a:t>Tarjetas</a:t>
            </a:r>
            <a:endParaRPr lang="en-US" altLang="en-US"/>
          </a:p>
        </p:txBody>
      </p:sp>
      <p:sp>
        <p:nvSpPr>
          <p:cNvPr id="4" name="Content Placeholder 3"/>
          <p:cNvSpPr>
            <a:spLocks noGrp="1"/>
          </p:cNvSpPr>
          <p:nvPr>
            <p:ph sz="half" idx="2"/>
          </p:nvPr>
        </p:nvSpPr>
        <p:spPr>
          <a:xfrm>
            <a:off x="233150" y="2206385"/>
            <a:ext cx="4185623" cy="3304117"/>
          </a:xfrm>
        </p:spPr>
        <p:txBody>
          <a:bodyPr>
            <a:noAutofit/>
          </a:bodyPr>
          <a:p>
            <a:pPr algn="just"/>
            <a:r>
              <a:rPr lang="en-US" altLang="en-US"/>
              <a:t>S</a:t>
            </a:r>
            <a:r>
              <a:rPr lang="en-US"/>
              <a:t>uelen estar equipadas con las últimas tecnologías y características de vanguardia. Pueden admitir múltiples tarjetas gráficas (SLI o CrossFire), múltiples unidades de almacenamiento de alta velocidad y una amplia gama de puertos y conectividad.</a:t>
            </a:r>
            <a:endParaRPr lang="en-US"/>
          </a:p>
          <a:p>
            <a:pPr algn="just"/>
            <a:r>
              <a:rPr lang="en-US" altLang="en-US"/>
              <a:t>Ideales para profesionistas que necesitan un rendimiento extremo.</a:t>
            </a:r>
            <a:endParaRPr lang="en-US" altLang="en-US"/>
          </a:p>
          <a:p>
            <a:pPr algn="just"/>
            <a:r>
              <a:rPr lang="en-US"/>
              <a:t>Ofrecen una alta calidad de construcción y componentes duraderos.</a:t>
            </a:r>
            <a:endParaRPr lang="en-US"/>
          </a:p>
          <a:p>
            <a:pPr algn="just"/>
            <a:endParaRPr lang="en-US"/>
          </a:p>
        </p:txBody>
      </p:sp>
      <p:sp>
        <p:nvSpPr>
          <p:cNvPr id="5" name="Text Placeholder 4"/>
          <p:cNvSpPr>
            <a:spLocks noGrp="1"/>
          </p:cNvSpPr>
          <p:nvPr>
            <p:ph type="body" sz="quarter" idx="3"/>
          </p:nvPr>
        </p:nvSpPr>
        <p:spPr>
          <a:xfrm>
            <a:off x="5221098" y="1355168"/>
            <a:ext cx="4185618" cy="576262"/>
          </a:xfrm>
        </p:spPr>
        <p:txBody>
          <a:bodyPr/>
          <a:p>
            <a:r>
              <a:rPr lang="en-US" altLang="en-US"/>
              <a:t>Computadoras</a:t>
            </a:r>
            <a:endParaRPr lang="en-US" altLang="en-US"/>
          </a:p>
        </p:txBody>
      </p:sp>
      <p:sp>
        <p:nvSpPr>
          <p:cNvPr id="6" name="Content Placeholder 5"/>
          <p:cNvSpPr>
            <a:spLocks noGrp="1"/>
          </p:cNvSpPr>
          <p:nvPr>
            <p:ph sz="quarter" idx="4"/>
          </p:nvPr>
        </p:nvSpPr>
        <p:spPr>
          <a:xfrm>
            <a:off x="5088384" y="2206385"/>
            <a:ext cx="4185617" cy="3304117"/>
          </a:xfrm>
        </p:spPr>
        <p:txBody>
          <a:bodyPr/>
          <a:p>
            <a:pPr algn="just"/>
            <a:r>
              <a:rPr lang="en-US" altLang="en-US" sz="2000"/>
              <a:t>P</a:t>
            </a:r>
            <a:r>
              <a:rPr lang="en-US" sz="2000"/>
              <a:t>rocesadores de alto rendimiento, tarjetas gráficas de gama alta, grandes cantidades de RAM y unidades de estado sólido (SSD) de alta capacidad.</a:t>
            </a:r>
            <a:endParaRPr lang="en-US" sz="2000"/>
          </a:p>
          <a:p>
            <a:pPr algn="just"/>
            <a:r>
              <a:rPr lang="en-US" sz="2000"/>
              <a:t>Son adecuadas para juegos intensivos, edición de video, diseño gráfico y otras tareas exigentes.</a:t>
            </a:r>
            <a:endParaRPr lang="en-US" sz="2000"/>
          </a:p>
          <a:p>
            <a:pPr algn="just"/>
            <a:r>
              <a:rPr lang="en-US" sz="2000"/>
              <a:t>Suelen tener una construcción robusta y una estética premium.</a:t>
            </a:r>
            <a:endParaRPr lang="en-US" sz="20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ltLang="en-US"/>
              <a:t>Gama Baja: ASUS TUF Trooper B85 </a:t>
            </a:r>
            <a:endParaRPr lang="en-US" altLang="en-US"/>
          </a:p>
        </p:txBody>
      </p:sp>
      <p:pic>
        <p:nvPicPr>
          <p:cNvPr id="6" name="Content Placeholder 5"/>
          <p:cNvPicPr>
            <a:picLocks noChangeAspect="1"/>
          </p:cNvPicPr>
          <p:nvPr>
            <p:ph idx="1"/>
          </p:nvPr>
        </p:nvPicPr>
        <p:blipFill>
          <a:blip r:embed="rId1"/>
          <a:stretch>
            <a:fillRect/>
          </a:stretch>
        </p:blipFill>
        <p:spPr>
          <a:xfrm>
            <a:off x="3395345" y="1750695"/>
            <a:ext cx="5400675" cy="38004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a:t>Gama Media</a:t>
            </a:r>
            <a:endParaRPr lang="en-US" altLang="en-US"/>
          </a:p>
        </p:txBody>
      </p:sp>
      <p:sp>
        <p:nvSpPr>
          <p:cNvPr id="3" name="Text Placeholder 2"/>
          <p:cNvSpPr>
            <a:spLocks noGrp="1"/>
          </p:cNvSpPr>
          <p:nvPr>
            <p:ph type="body" idx="1"/>
          </p:nvPr>
        </p:nvSpPr>
        <p:spPr/>
        <p:txBody>
          <a:bodyPr/>
          <a:p>
            <a:r>
              <a:rPr lang="en-US" altLang="en-US"/>
              <a:t>MSI MAG B760 Tomahawk WiFi DDR4 Y DDR5</a:t>
            </a:r>
            <a:endParaRPr lang="en-US" altLang="en-US"/>
          </a:p>
        </p:txBody>
      </p:sp>
      <p:sp>
        <p:nvSpPr>
          <p:cNvPr id="5" name="Text Placeholder 4"/>
          <p:cNvSpPr>
            <a:spLocks noGrp="1"/>
          </p:cNvSpPr>
          <p:nvPr>
            <p:ph type="body" sz="quarter" idx="3"/>
          </p:nvPr>
        </p:nvSpPr>
        <p:spPr/>
        <p:txBody>
          <a:bodyPr/>
          <a:p>
            <a:r>
              <a:rPr lang="en-US" altLang="en-US"/>
              <a:t>GIGABYTE B760 Gaming X AX</a:t>
            </a:r>
            <a:endParaRPr lang="en-US" altLang="en-US"/>
          </a:p>
        </p:txBody>
      </p:sp>
      <p:pic>
        <p:nvPicPr>
          <p:cNvPr id="7" name="Content Placeholder 6"/>
          <p:cNvPicPr>
            <a:picLocks noChangeAspect="1"/>
          </p:cNvPicPr>
          <p:nvPr>
            <p:ph sz="half" idx="2"/>
          </p:nvPr>
        </p:nvPicPr>
        <p:blipFill>
          <a:blip r:embed="rId1"/>
          <a:stretch>
            <a:fillRect/>
          </a:stretch>
        </p:blipFill>
        <p:spPr>
          <a:xfrm>
            <a:off x="1318895" y="2699385"/>
            <a:ext cx="4200525" cy="3295650"/>
          </a:xfrm>
          <a:prstGeom prst="rect">
            <a:avLst/>
          </a:prstGeom>
        </p:spPr>
      </p:pic>
      <p:pic>
        <p:nvPicPr>
          <p:cNvPr id="8" name="Content Placeholder 7"/>
          <p:cNvPicPr>
            <a:picLocks noChangeAspect="1"/>
          </p:cNvPicPr>
          <p:nvPr>
            <p:ph sz="quarter" idx="4"/>
          </p:nvPr>
        </p:nvPicPr>
        <p:blipFill>
          <a:blip r:embed="rId2"/>
          <a:stretch>
            <a:fillRect/>
          </a:stretch>
        </p:blipFill>
        <p:spPr>
          <a:xfrm>
            <a:off x="6781800" y="3008630"/>
            <a:ext cx="3516630" cy="229108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a:t>Gama Alta</a:t>
            </a:r>
            <a:endParaRPr lang="en-US" altLang="en-US"/>
          </a:p>
        </p:txBody>
      </p:sp>
      <p:sp>
        <p:nvSpPr>
          <p:cNvPr id="3" name="Text Placeholder 2"/>
          <p:cNvSpPr>
            <a:spLocks noGrp="1"/>
          </p:cNvSpPr>
          <p:nvPr>
            <p:ph type="body" idx="1"/>
          </p:nvPr>
        </p:nvSpPr>
        <p:spPr/>
        <p:txBody>
          <a:bodyPr/>
          <a:p>
            <a:r>
              <a:rPr lang="en-US" altLang="en-US"/>
              <a:t>X670 AORUS MASTER</a:t>
            </a:r>
            <a:endParaRPr lang="en-US" altLang="en-US"/>
          </a:p>
        </p:txBody>
      </p:sp>
      <p:sp>
        <p:nvSpPr>
          <p:cNvPr id="5" name="Text Placeholder 4"/>
          <p:cNvSpPr>
            <a:spLocks noGrp="1"/>
          </p:cNvSpPr>
          <p:nvPr>
            <p:ph type="body" sz="quarter" idx="3"/>
          </p:nvPr>
        </p:nvSpPr>
        <p:spPr/>
        <p:txBody>
          <a:bodyPr/>
          <a:p>
            <a:r>
              <a:rPr lang="en-US" altLang="en-US"/>
              <a:t>ASUS Prime X670-P WiFi</a:t>
            </a:r>
            <a:endParaRPr lang="en-US" altLang="en-US"/>
          </a:p>
        </p:txBody>
      </p:sp>
      <p:pic>
        <p:nvPicPr>
          <p:cNvPr id="7" name="Content Placeholder 6"/>
          <p:cNvPicPr>
            <a:picLocks noChangeAspect="1"/>
          </p:cNvPicPr>
          <p:nvPr>
            <p:ph sz="half" idx="2"/>
          </p:nvPr>
        </p:nvPicPr>
        <p:blipFill>
          <a:blip r:embed="rId1"/>
          <a:stretch>
            <a:fillRect/>
          </a:stretch>
        </p:blipFill>
        <p:spPr>
          <a:xfrm>
            <a:off x="1766570" y="2975610"/>
            <a:ext cx="3305175" cy="2743200"/>
          </a:xfrm>
          <a:prstGeom prst="rect">
            <a:avLst/>
          </a:prstGeom>
        </p:spPr>
      </p:pic>
      <p:pic>
        <p:nvPicPr>
          <p:cNvPr id="8" name="Content Placeholder 7"/>
          <p:cNvPicPr>
            <a:picLocks noChangeAspect="1"/>
          </p:cNvPicPr>
          <p:nvPr>
            <p:ph sz="quarter" idx="4"/>
          </p:nvPr>
        </p:nvPicPr>
        <p:blipFill>
          <a:blip r:embed="rId2"/>
          <a:stretch>
            <a:fillRect/>
          </a:stretch>
        </p:blipFill>
        <p:spPr>
          <a:xfrm>
            <a:off x="5998845" y="2670810"/>
            <a:ext cx="4276725" cy="33528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p>
            <a:r>
              <a:rPr lang="en-US" altLang="en-US"/>
              <a:t>Motherboards</a:t>
            </a:r>
            <a:endParaRPr lang="en-US" altLang="en-US"/>
          </a:p>
        </p:txBody>
      </p:sp>
      <p:sp>
        <p:nvSpPr>
          <p:cNvPr id="3" name="Subtitle 2"/>
          <p:cNvSpPr>
            <a:spLocks noGrp="1"/>
          </p:cNvSpPr>
          <p:nvPr>
            <p:ph type="subTitle" idx="1"/>
          </p:nvPr>
        </p:nvSpPr>
        <p:spPr/>
        <p:txBody>
          <a:bodyPr/>
          <a:p>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a:t>Marca Intel Tarjeta Madre</a:t>
            </a:r>
            <a:endParaRPr lang="en-US" altLang="en-US"/>
          </a:p>
        </p:txBody>
      </p:sp>
      <p:sp>
        <p:nvSpPr>
          <p:cNvPr id="3" name="Content Placeholder 2"/>
          <p:cNvSpPr>
            <a:spLocks noGrp="1"/>
          </p:cNvSpPr>
          <p:nvPr>
            <p:ph idx="1"/>
          </p:nvPr>
        </p:nvSpPr>
        <p:spPr/>
        <p:txBody>
          <a:bodyPr/>
          <a:p>
            <a:pPr algn="just"/>
            <a:r>
              <a:rPr lang="en-US"/>
              <a:t>Intel Corporation es un excelente creador de chips semiconductores. La compañía es la creadora de la serie de procesadores x86, los procesadores más comúnmente encontrados en la mayoría de las computadoras personales.</a:t>
            </a:r>
            <a:endParaRPr lang="en-US"/>
          </a:p>
          <a:p>
            <a:pPr marL="0" indent="0" algn="just">
              <a:buNone/>
            </a:pPr>
            <a:endParaRPr lang="en-US"/>
          </a:p>
        </p:txBody>
      </p:sp>
      <p:pic>
        <p:nvPicPr>
          <p:cNvPr id="4" name="Picture 3"/>
          <p:cNvPicPr>
            <a:picLocks noChangeAspect="1"/>
          </p:cNvPicPr>
          <p:nvPr/>
        </p:nvPicPr>
        <p:blipFill>
          <a:blip r:embed="rId1"/>
          <a:stretch>
            <a:fillRect/>
          </a:stretch>
        </p:blipFill>
        <p:spPr>
          <a:xfrm>
            <a:off x="7362190" y="3535680"/>
            <a:ext cx="2809875" cy="26955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250"/>
    </mc:Choice>
    <mc:Fallback>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a:t>ASUS tarjeta madre</a:t>
            </a:r>
            <a:endParaRPr lang="en-US" altLang="en-US"/>
          </a:p>
        </p:txBody>
      </p:sp>
      <p:sp>
        <p:nvSpPr>
          <p:cNvPr id="3" name="Content Placeholder 2"/>
          <p:cNvSpPr>
            <a:spLocks noGrp="1"/>
          </p:cNvSpPr>
          <p:nvPr>
            <p:ph idx="1"/>
          </p:nvPr>
        </p:nvSpPr>
        <p:spPr/>
        <p:txBody>
          <a:bodyPr/>
          <a:p>
            <a:pPr algn="just"/>
            <a:r>
              <a:rPr lang="en-US"/>
              <a:t>ASUSTeK Computer Inc.</a:t>
            </a:r>
            <a:r>
              <a:rPr lang="en-US" altLang="en-US"/>
              <a:t> se dedica a la producción de placas base, tarjetas gráficas, dispositivos ópticos, PDA, computadoras portátiles, productos de hardware de administración de redes, celulares, computadoras con chasis y sistemas de enfriamiento de computadoras. </a:t>
            </a:r>
            <a:endParaRPr lang="en-US" altLang="en-US"/>
          </a:p>
        </p:txBody>
      </p:sp>
      <p:pic>
        <p:nvPicPr>
          <p:cNvPr id="4" name="Picture 3"/>
          <p:cNvPicPr>
            <a:picLocks noChangeAspect="1"/>
          </p:cNvPicPr>
          <p:nvPr/>
        </p:nvPicPr>
        <p:blipFill>
          <a:blip r:embed="rId1"/>
          <a:stretch>
            <a:fillRect/>
          </a:stretch>
        </p:blipFill>
        <p:spPr>
          <a:xfrm>
            <a:off x="2947670" y="3780790"/>
            <a:ext cx="5286375" cy="282892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Content Placeholder 4"/>
          <p:cNvSpPr>
            <a:spLocks noGrp="1"/>
          </p:cNvSpPr>
          <p:nvPr>
            <p:ph sz="half" idx="1"/>
          </p:nvPr>
        </p:nvSpPr>
        <p:spPr>
          <a:xfrm>
            <a:off x="514774" y="469584"/>
            <a:ext cx="4184035" cy="3880772"/>
          </a:xfrm>
        </p:spPr>
        <p:txBody>
          <a:bodyPr/>
          <a:p>
            <a:r>
              <a:rPr lang="en-US" altLang="en-US" sz="2400"/>
              <a:t>BIOSTAR</a:t>
            </a:r>
            <a:endParaRPr lang="en-US" altLang="en-US" sz="2400"/>
          </a:p>
        </p:txBody>
      </p:sp>
      <p:sp>
        <p:nvSpPr>
          <p:cNvPr id="6" name="Content Placeholder 5"/>
          <p:cNvSpPr>
            <a:spLocks noGrp="1"/>
          </p:cNvSpPr>
          <p:nvPr>
            <p:ph sz="half" idx="2"/>
          </p:nvPr>
        </p:nvSpPr>
        <p:spPr>
          <a:xfrm>
            <a:off x="5458905" y="1189674"/>
            <a:ext cx="4184034" cy="3880773"/>
          </a:xfrm>
        </p:spPr>
        <p:txBody>
          <a:bodyPr/>
          <a:p>
            <a:r>
              <a:rPr lang="en-US" altLang="en-US" sz="2400"/>
              <a:t>ASRock</a:t>
            </a:r>
            <a:endParaRPr lang="en-US" altLang="en-US" sz="2400"/>
          </a:p>
        </p:txBody>
      </p:sp>
      <p:pic>
        <p:nvPicPr>
          <p:cNvPr id="7" name="Picture 6"/>
          <p:cNvPicPr>
            <a:picLocks noChangeAspect="1"/>
          </p:cNvPicPr>
          <p:nvPr/>
        </p:nvPicPr>
        <p:blipFill>
          <a:blip r:embed="rId1"/>
          <a:stretch>
            <a:fillRect/>
          </a:stretch>
        </p:blipFill>
        <p:spPr>
          <a:xfrm>
            <a:off x="5636260" y="1791970"/>
            <a:ext cx="3829050" cy="3219450"/>
          </a:xfrm>
          <a:prstGeom prst="rect">
            <a:avLst/>
          </a:prstGeom>
        </p:spPr>
      </p:pic>
      <p:pic>
        <p:nvPicPr>
          <p:cNvPr id="8" name="Picture 7"/>
          <p:cNvPicPr>
            <a:picLocks noChangeAspect="1"/>
          </p:cNvPicPr>
          <p:nvPr/>
        </p:nvPicPr>
        <p:blipFill>
          <a:blip r:embed="rId2"/>
          <a:stretch>
            <a:fillRect/>
          </a:stretch>
        </p:blipFill>
        <p:spPr>
          <a:xfrm>
            <a:off x="0" y="1791970"/>
            <a:ext cx="4219575" cy="267652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Funcionamiento</a:t>
            </a:r>
            <a:endParaRPr lang="es-MX" dirty="0"/>
          </a:p>
        </p:txBody>
      </p:sp>
      <p:sp>
        <p:nvSpPr>
          <p:cNvPr id="3" name="Marcador de contenido 2"/>
          <p:cNvSpPr>
            <a:spLocks noGrp="1"/>
          </p:cNvSpPr>
          <p:nvPr>
            <p:ph idx="1"/>
          </p:nvPr>
        </p:nvSpPr>
        <p:spPr/>
        <p:txBody>
          <a:bodyPr/>
          <a:lstStyle/>
          <a:p>
            <a:pPr algn="just"/>
            <a:r>
              <a:rPr lang="es-MX" dirty="0"/>
              <a:t>El chipset es quien hace posible que la placa base funcione como eje del sistema, dando soporte a varios componentes e interconectándolos de forma que se comuniquen entre ellos haciendo uso de diversos buses.</a:t>
            </a:r>
            <a:endParaRPr lang="es-MX" dirty="0"/>
          </a:p>
          <a:p>
            <a:pPr algn="just"/>
            <a:r>
              <a:rPr lang="es-MX" dirty="0"/>
              <a:t>Es uno de los pocos elementos que tiene conexión directa con el procesador.</a:t>
            </a:r>
            <a:endParaRPr lang="es-MX" dirty="0"/>
          </a:p>
          <a:p>
            <a:pPr algn="just"/>
            <a:r>
              <a:rPr lang="es-MX" dirty="0"/>
              <a:t>Gestiona la mayor parte de la información que entra y sale del bus principal, del sistema de video y muchas veces de la memoria RAM.</a:t>
            </a:r>
            <a:endParaRPr lang="es-MX" dirty="0"/>
          </a:p>
          <a:p>
            <a:pPr algn="just"/>
            <a:r>
              <a:rPr lang="es-MX" dirty="0">
                <a:solidFill>
                  <a:srgbClr val="0E0000"/>
                </a:solidFill>
                <a:latin typeface="+mj-lt"/>
              </a:rPr>
              <a:t>E</a:t>
            </a:r>
            <a:r>
              <a:rPr lang="es-MX" i="0" dirty="0">
                <a:solidFill>
                  <a:srgbClr val="0E0000"/>
                </a:solidFill>
                <a:effectLst/>
                <a:latin typeface="+mj-lt"/>
              </a:rPr>
              <a:t>squema de arquitectura abierta que establece modularidad: el chipset debe tener interfaces estándar para los demás dispositivos</a:t>
            </a:r>
            <a:r>
              <a:rPr lang="es-MX" b="1" i="0" dirty="0">
                <a:solidFill>
                  <a:srgbClr val="0E0000"/>
                </a:solidFill>
                <a:effectLst/>
                <a:latin typeface="Courier New" panose="02070309020205020404" pitchFamily="49" charset="0"/>
              </a:rPr>
              <a:t>.</a:t>
            </a:r>
            <a:endParaRPr lang="es-MX"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sz="half" idx="1"/>
          </p:nvPr>
        </p:nvSpPr>
        <p:spPr>
          <a:xfrm>
            <a:off x="385869" y="717234"/>
            <a:ext cx="4184035" cy="3880772"/>
          </a:xfrm>
        </p:spPr>
        <p:txBody>
          <a:bodyPr/>
          <a:p>
            <a:r>
              <a:rPr lang="en-US" altLang="en-US" sz="2400"/>
              <a:t>Gigabyte Technology</a:t>
            </a:r>
            <a:endParaRPr lang="en-US" altLang="en-US" sz="2400"/>
          </a:p>
        </p:txBody>
      </p:sp>
      <p:sp>
        <p:nvSpPr>
          <p:cNvPr id="4" name="Content Placeholder 3"/>
          <p:cNvSpPr>
            <a:spLocks noGrp="1"/>
          </p:cNvSpPr>
          <p:nvPr>
            <p:ph sz="half" idx="2"/>
          </p:nvPr>
        </p:nvSpPr>
        <p:spPr>
          <a:xfrm>
            <a:off x="5980240" y="916624"/>
            <a:ext cx="4184034" cy="3880773"/>
          </a:xfrm>
        </p:spPr>
        <p:txBody>
          <a:bodyPr/>
          <a:p>
            <a:r>
              <a:rPr lang="en-US" altLang="en-US" sz="2400"/>
              <a:t>AORUS</a:t>
            </a:r>
            <a:endParaRPr lang="en-US" altLang="en-US" sz="2400"/>
          </a:p>
        </p:txBody>
      </p:sp>
      <p:pic>
        <p:nvPicPr>
          <p:cNvPr id="5" name="Picture 4"/>
          <p:cNvPicPr>
            <a:picLocks noChangeAspect="1"/>
          </p:cNvPicPr>
          <p:nvPr/>
        </p:nvPicPr>
        <p:blipFill>
          <a:blip r:embed="rId1"/>
          <a:stretch>
            <a:fillRect/>
          </a:stretch>
        </p:blipFill>
        <p:spPr>
          <a:xfrm>
            <a:off x="272415" y="1795780"/>
            <a:ext cx="4297680" cy="2670175"/>
          </a:xfrm>
          <a:prstGeom prst="rect">
            <a:avLst/>
          </a:prstGeom>
        </p:spPr>
      </p:pic>
      <p:pic>
        <p:nvPicPr>
          <p:cNvPr id="6" name="Picture 5"/>
          <p:cNvPicPr>
            <a:picLocks noChangeAspect="1"/>
          </p:cNvPicPr>
          <p:nvPr/>
        </p:nvPicPr>
        <p:blipFill>
          <a:blip r:embed="rId2"/>
          <a:stretch>
            <a:fillRect/>
          </a:stretch>
        </p:blipFill>
        <p:spPr>
          <a:xfrm>
            <a:off x="5838825" y="1931035"/>
            <a:ext cx="3771900" cy="240030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sz="half" idx="1"/>
          </p:nvPr>
        </p:nvSpPr>
        <p:spPr/>
        <p:txBody>
          <a:bodyPr/>
          <a:p>
            <a:r>
              <a:rPr lang="en-US" altLang="en-US" sz="2400"/>
              <a:t>MSI</a:t>
            </a:r>
            <a:endParaRPr lang="en-US" altLang="en-US" sz="2400"/>
          </a:p>
        </p:txBody>
      </p:sp>
      <p:pic>
        <p:nvPicPr>
          <p:cNvPr id="5" name="Picture 4"/>
          <p:cNvPicPr>
            <a:picLocks noChangeAspect="1"/>
          </p:cNvPicPr>
          <p:nvPr/>
        </p:nvPicPr>
        <p:blipFill>
          <a:blip r:embed="rId1"/>
          <a:stretch>
            <a:fillRect/>
          </a:stretch>
        </p:blipFill>
        <p:spPr>
          <a:xfrm>
            <a:off x="1957070" y="1736090"/>
            <a:ext cx="4833620" cy="338582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ctrTitle"/>
          </p:nvPr>
        </p:nvSpPr>
        <p:spPr/>
        <p:txBody>
          <a:bodyPr/>
          <a:p>
            <a:r>
              <a:rPr lang="en-US" altLang="en-US"/>
              <a:t>3.2. APLICACIONES</a:t>
            </a:r>
            <a:endParaRPr lang="en-US"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pPr algn="just"/>
            <a:r>
              <a:rPr lang="en-US"/>
              <a:t>El Chipset es el que hace posible que la placa base funcione como eje del sistema, dando soporte a varios componentes e interconectándolos de forma que se comuniquen entre ellos haciendo uso de diversos buses.</a:t>
            </a:r>
            <a:endParaRPr lang="en-US"/>
          </a:p>
          <a:p>
            <a:pPr algn="just"/>
            <a:r>
              <a:rPr lang="en-US"/>
              <a:t>Es uno de los pocos elementos que tiene conexión directa con el procesador, gestiona la mayor parte de la información que entra y sale por el bus principal del procesador</a:t>
            </a:r>
            <a:r>
              <a:rPr lang="en-US" altLang="en-US"/>
              <a:t>.</a:t>
            </a:r>
            <a:endParaRPr lang="en-US" altLang="en-US"/>
          </a:p>
          <a:p>
            <a:pPr algn="just"/>
            <a:r>
              <a:rPr lang="en-US" altLang="en-US"/>
              <a:t>En el caso de los computadores PC, es un esquema de arquitectura abierta que establece modularidad: el Chipset debe tener interfaces estándar para los demás dispositivos. </a:t>
            </a:r>
            <a:endParaRPr lang="en-US"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a:t>3.2.1 Entrada/Salida</a:t>
            </a:r>
            <a:endParaRPr lang="en-US" altLang="en-US"/>
          </a:p>
        </p:txBody>
      </p:sp>
      <p:sp>
        <p:nvSpPr>
          <p:cNvPr id="3" name="Content Placeholder 2"/>
          <p:cNvSpPr>
            <a:spLocks noGrp="1"/>
          </p:cNvSpPr>
          <p:nvPr>
            <p:ph idx="1"/>
          </p:nvPr>
        </p:nvSpPr>
        <p:spPr/>
        <p:txBody>
          <a:bodyPr/>
          <a:p>
            <a:r>
              <a:rPr lang="en-US" altLang="en-US"/>
              <a:t>Los dispositivos periféricos de la computadora tienen un papel que es esencial ya que sin tales dispositivos esta no sería totalmente útil.</a:t>
            </a:r>
            <a:endParaRPr lang="en-US" altLang="en-US"/>
          </a:p>
          <a:p>
            <a:r>
              <a:rPr lang="en-US" altLang="en-US"/>
              <a:t>A través de estos dispositivos podemos introducir a la computadora datos que nos sean útiles para la resolución de algún problema y por consiguiente obtener el resultado de dichas operaciones, es decir, poder comunicarnos con la computadora.</a:t>
            </a:r>
            <a:endParaRPr lang="en-US" altLang="en-US"/>
          </a:p>
          <a:p>
            <a:r>
              <a:rPr lang="en-US" altLang="en-US"/>
              <a:t>La computadora necesita de entradas para poder generar una salida y estas se dan a través de dos dispositivos perifericos ya existentes.</a:t>
            </a:r>
            <a:endParaRPr lang="en-US"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p:cNvSpPr>
          <p:nvPr>
            <p:ph type="title"/>
          </p:nvPr>
        </p:nvSpPr>
        <p:spPr>
          <a:xfrm>
            <a:off x="439420" y="715010"/>
            <a:ext cx="4092575" cy="2061845"/>
          </a:xfrm>
        </p:spPr>
        <p:txBody>
          <a:bodyPr/>
          <a:p>
            <a:r>
              <a:rPr lang="en-US" altLang="en-US" sz="3200"/>
              <a:t>Dispositivos Perifericos de Entrada</a:t>
            </a:r>
            <a:endParaRPr lang="en-US" altLang="en-US" sz="3200"/>
          </a:p>
        </p:txBody>
      </p:sp>
      <p:sp>
        <p:nvSpPr>
          <p:cNvPr id="9" name="Text Placeholder 8"/>
          <p:cNvSpPr>
            <a:spLocks noGrp="1"/>
          </p:cNvSpPr>
          <p:nvPr>
            <p:ph type="body" sz="half" idx="2"/>
          </p:nvPr>
        </p:nvSpPr>
        <p:spPr>
          <a:xfrm>
            <a:off x="302895" y="2776855"/>
            <a:ext cx="4229100" cy="3264535"/>
          </a:xfrm>
        </p:spPr>
        <p:txBody>
          <a:bodyPr/>
          <a:p>
            <a:pPr algn="just"/>
            <a:r>
              <a:rPr lang="en-US" altLang="en-US" sz="2000"/>
              <a:t>Aquellos que se utilizan para proporcionar datos y señales a la unidad de procesamiento.Suele hacerse una clasificación de acuerdo a la modalidad de entrada.</a:t>
            </a:r>
            <a:endParaRPr lang="en-US" altLang="en-US" sz="2000"/>
          </a:p>
        </p:txBody>
      </p:sp>
      <p:pic>
        <p:nvPicPr>
          <p:cNvPr id="10" name="Content Placeholder 9"/>
          <p:cNvPicPr>
            <a:picLocks noChangeAspect="1"/>
          </p:cNvPicPr>
          <p:nvPr>
            <p:ph idx="1"/>
          </p:nvPr>
        </p:nvPicPr>
        <p:blipFill>
          <a:blip r:embed="rId1"/>
          <a:stretch>
            <a:fillRect/>
          </a:stretch>
        </p:blipFill>
        <p:spPr>
          <a:xfrm>
            <a:off x="4760595" y="1720850"/>
            <a:ext cx="5186045" cy="275653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77334" y="833759"/>
            <a:ext cx="3854528" cy="1278466"/>
          </a:xfrm>
        </p:spPr>
        <p:txBody>
          <a:bodyPr>
            <a:noAutofit/>
          </a:bodyPr>
          <a:p>
            <a:r>
              <a:rPr lang="en-US" altLang="en-US" sz="2800"/>
              <a:t>Dispositivos Perifericos de Salida</a:t>
            </a:r>
            <a:endParaRPr lang="en-US" altLang="en-US" sz="2800"/>
          </a:p>
        </p:txBody>
      </p:sp>
      <p:sp>
        <p:nvSpPr>
          <p:cNvPr id="4" name="Text Placeholder 3"/>
          <p:cNvSpPr>
            <a:spLocks noGrp="1"/>
          </p:cNvSpPr>
          <p:nvPr>
            <p:ph type="body" sz="half" idx="2"/>
          </p:nvPr>
        </p:nvSpPr>
        <p:spPr>
          <a:xfrm>
            <a:off x="677334" y="2217634"/>
            <a:ext cx="3854528" cy="2584449"/>
          </a:xfrm>
        </p:spPr>
        <p:txBody>
          <a:bodyPr/>
          <a:p>
            <a:pPr algn="just"/>
            <a:r>
              <a:rPr lang="en-US" altLang="en-US" sz="2000"/>
              <a:t>Son capaces de reproducir lo que ocurre en la computadora para el interés del usuario. La CPU genera patrones de bits internos y son estos dispositivos los encargados de hacerlos comprensibles para el usuario</a:t>
            </a:r>
            <a:endParaRPr lang="en-US" altLang="en-US" sz="2000"/>
          </a:p>
        </p:txBody>
      </p:sp>
      <p:pic>
        <p:nvPicPr>
          <p:cNvPr id="5" name="Content Placeholder 4"/>
          <p:cNvPicPr>
            <a:picLocks noChangeAspect="1"/>
          </p:cNvPicPr>
          <p:nvPr>
            <p:ph idx="1"/>
          </p:nvPr>
        </p:nvPicPr>
        <p:blipFill>
          <a:blip r:embed="rId1"/>
          <a:stretch>
            <a:fillRect/>
          </a:stretch>
        </p:blipFill>
        <p:spPr>
          <a:xfrm>
            <a:off x="5333365" y="2217420"/>
            <a:ext cx="4441190" cy="331978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ltLang="en-US"/>
              <a:t>3.2.2. Almacenamiento</a:t>
            </a:r>
            <a:endParaRPr lang="en-US" altLang="en-US"/>
          </a:p>
        </p:txBody>
      </p:sp>
      <p:sp>
        <p:nvSpPr>
          <p:cNvPr id="5" name="Content Placeholder 4"/>
          <p:cNvSpPr>
            <a:spLocks noGrp="1"/>
          </p:cNvSpPr>
          <p:nvPr>
            <p:ph idx="1"/>
          </p:nvPr>
        </p:nvSpPr>
        <p:spPr/>
        <p:txBody>
          <a:bodyPr/>
          <a:p>
            <a:pPr algn="just"/>
            <a:r>
              <a:rPr lang="en-US" sz="2000"/>
              <a:t>Conforme la tecnología avanza, más datos se van generando, por lo que es necesario contar con un almacenamiento eficiente para poder guardar toda esa información y acceder a ellos.</a:t>
            </a:r>
            <a:endParaRPr lang="en-US" sz="2000"/>
          </a:p>
          <a:p>
            <a:pPr algn="just"/>
            <a:endParaRPr lang="en-US" sz="2000"/>
          </a:p>
          <a:p>
            <a:pPr algn="just"/>
            <a:r>
              <a:rPr lang="en-US" sz="2000"/>
              <a:t>El almacenamiento de datos tiene un proceso a través del uso de la tecnología, ésta se aplica para organizar, distribuir y archivar información con los bytes y los bits que son parte de los sistemas de los que la gente depende día con día, llega a ser tan importante en todos los servicios</a:t>
            </a:r>
            <a:r>
              <a:rPr lang="en-US" altLang="en-US" sz="2000"/>
              <a:t>.</a:t>
            </a:r>
            <a:endParaRPr lang="en-US" altLang="en-US" sz="20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a:t>Memoria vs Almacenamiento</a:t>
            </a:r>
            <a:endParaRPr lang="en-US" altLang="en-US"/>
          </a:p>
        </p:txBody>
      </p:sp>
      <p:sp>
        <p:nvSpPr>
          <p:cNvPr id="3" name="Content Placeholder 2"/>
          <p:cNvSpPr>
            <a:spLocks noGrp="1"/>
          </p:cNvSpPr>
          <p:nvPr>
            <p:ph idx="1"/>
          </p:nvPr>
        </p:nvSpPr>
        <p:spPr/>
        <p:txBody>
          <a:bodyPr/>
          <a:p>
            <a:pPr algn="just"/>
            <a:r>
              <a:rPr lang="en-US"/>
              <a:t> </a:t>
            </a:r>
            <a:r>
              <a:rPr lang="en-US" altLang="en-US" sz="2000"/>
              <a:t>L</a:t>
            </a:r>
            <a:r>
              <a:rPr lang="en-US" sz="2000"/>
              <a:t>os usuarios de computadoras tienden a confundir los términos “memoria” y “almacenamiento” pues los emplean de manera indistinta, utilizándolos para referirse a la RAM (o memoria principal) o al disco duro. Desde el punto de vista técnico, ambos términos son prácticamente iguales pues tanto la RAM como el disco duro se utilizan para almacenar información, claro está, de formas distintas y para propósitos diferentes.</a:t>
            </a:r>
            <a:endParaRPr lang="en-US" sz="20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pPr algn="just"/>
            <a:r>
              <a:rPr lang="en-US" sz="2000"/>
              <a:t>Mientras la memoria se refiere a la ubicación de los datos a corto plazo, el almacenamiento es el componente de su computadora que le permite almacenar y acceder a datos a largo plazo. Usualmente, el almacenamiento se da en forma de una unidad de estado sólido o un disco duro. El almacenamiento le permite acceder y almacenar sus aplicaciones, sistema operativo y archivos por un tiempo indefinido.</a:t>
            </a:r>
            <a:endParaRPr lang="en-US"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1"/>
          <a:stretch>
            <a:fillRect/>
          </a:stretch>
        </p:blipFill>
        <p:spPr>
          <a:xfrm>
            <a:off x="3716494" y="607524"/>
            <a:ext cx="3526988" cy="5434502"/>
          </a:xfrm>
          <a:prstGeom prst="rect">
            <a:avLst/>
          </a:prstGeom>
        </p:spPr>
      </p:pic>
      <p:sp>
        <p:nvSpPr>
          <p:cNvPr id="5" name="CuadroTexto 4"/>
          <p:cNvSpPr txBox="1"/>
          <p:nvPr/>
        </p:nvSpPr>
        <p:spPr>
          <a:xfrm>
            <a:off x="502024" y="869576"/>
            <a:ext cx="2510117" cy="3323987"/>
          </a:xfrm>
          <a:prstGeom prst="rect">
            <a:avLst/>
          </a:prstGeom>
          <a:noFill/>
        </p:spPr>
        <p:txBody>
          <a:bodyPr wrap="square" rtlCol="0">
            <a:spAutoFit/>
          </a:bodyPr>
          <a:lstStyle/>
          <a:p>
            <a:r>
              <a:rPr lang="es-MX" dirty="0" err="1"/>
              <a:t>Northbridge</a:t>
            </a:r>
            <a:endParaRPr lang="es-MX" dirty="0"/>
          </a:p>
          <a:p>
            <a:pPr algn="just"/>
            <a:r>
              <a:rPr lang="es-MX" sz="1600" dirty="0">
                <a:solidFill>
                  <a:srgbClr val="0E0000"/>
                </a:solidFill>
                <a:latin typeface="+mj-lt"/>
              </a:rPr>
              <a:t>S</a:t>
            </a:r>
            <a:r>
              <a:rPr lang="es-MX" sz="1600" i="0" dirty="0">
                <a:solidFill>
                  <a:srgbClr val="0E0000"/>
                </a:solidFill>
                <a:effectLst/>
                <a:latin typeface="+mj-lt"/>
              </a:rPr>
              <a:t>e usa como puente de enlace entre el microprocesador y la memoria. Controla las funciones de acceso hacia y entre el microprocesador, la memoria RAM, el puerto gráfico AGP o el PCI-Express de gráficos, y las comunicaciones con el puente sur.</a:t>
            </a:r>
            <a:endParaRPr lang="es-MX" sz="1600" dirty="0">
              <a:latin typeface="+mj-lt"/>
            </a:endParaRPr>
          </a:p>
        </p:txBody>
      </p:sp>
      <p:sp>
        <p:nvSpPr>
          <p:cNvPr id="6" name="CuadroTexto 5"/>
          <p:cNvSpPr txBox="1"/>
          <p:nvPr/>
        </p:nvSpPr>
        <p:spPr>
          <a:xfrm>
            <a:off x="7951694" y="1156447"/>
            <a:ext cx="2572871" cy="3570208"/>
          </a:xfrm>
          <a:prstGeom prst="rect">
            <a:avLst/>
          </a:prstGeom>
          <a:noFill/>
        </p:spPr>
        <p:txBody>
          <a:bodyPr wrap="square" rtlCol="0">
            <a:spAutoFit/>
          </a:bodyPr>
          <a:lstStyle/>
          <a:p>
            <a:r>
              <a:rPr lang="es-MX" dirty="0" err="1"/>
              <a:t>Southbridge</a:t>
            </a:r>
            <a:endParaRPr lang="es-MX" dirty="0"/>
          </a:p>
          <a:p>
            <a:r>
              <a:rPr lang="es-MX" sz="1600" dirty="0">
                <a:solidFill>
                  <a:srgbClr val="0E0000"/>
                </a:solidFill>
                <a:latin typeface="+mj-lt"/>
              </a:rPr>
              <a:t>C</a:t>
            </a:r>
            <a:r>
              <a:rPr lang="es-MX" sz="1600" i="0" dirty="0">
                <a:solidFill>
                  <a:srgbClr val="0E0000"/>
                </a:solidFill>
                <a:effectLst/>
                <a:latin typeface="+mj-lt"/>
              </a:rPr>
              <a:t>ontrola los dispositivos asociados como son la controladora de discos IDE, puertos USB, SATA, </a:t>
            </a:r>
            <a:r>
              <a:rPr lang="es-MX" sz="1600" i="0" dirty="0" err="1">
                <a:solidFill>
                  <a:srgbClr val="0E0000"/>
                </a:solidFill>
                <a:effectLst/>
                <a:latin typeface="+mj-lt"/>
              </a:rPr>
              <a:t>RAID,puertos</a:t>
            </a:r>
            <a:r>
              <a:rPr lang="es-MX" sz="1600" i="0" dirty="0">
                <a:solidFill>
                  <a:srgbClr val="0E0000"/>
                </a:solidFill>
                <a:effectLst/>
                <a:latin typeface="+mj-lt"/>
              </a:rPr>
              <a:t> infrarrojos, disquetera, LAN y una larga lista de todos los elementos que podamos imaginar integrados en la placa madre. Es el encargado de comunicar el procesador con el resto de los periféricos</a:t>
            </a:r>
            <a:r>
              <a:rPr lang="es-MX" sz="1600" b="1" i="0" dirty="0">
                <a:solidFill>
                  <a:srgbClr val="0E0000"/>
                </a:solidFill>
                <a:effectLst/>
                <a:latin typeface="+mj-lt"/>
              </a:rPr>
              <a:t>.</a:t>
            </a:r>
            <a:endParaRPr lang="es-MX" sz="1600" dirty="0">
              <a:latin typeface="+mj-lt"/>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2" name="Title 1"/>
          <p:cNvSpPr>
            <a:spLocks noGrp="1"/>
          </p:cNvSpPr>
          <p:nvPr>
            <p:ph type="title"/>
          </p:nvPr>
        </p:nvSpPr>
        <p:spPr>
          <a:xfrm>
            <a:off x="677334" y="302895"/>
            <a:ext cx="8596668" cy="1320800"/>
          </a:xfrm>
        </p:spPr>
        <p:txBody>
          <a:bodyPr/>
          <a:p>
            <a:r>
              <a:rPr lang="en-US" altLang="en-US"/>
              <a:t>Almacenamiento en sistemas informáticos</a:t>
            </a:r>
            <a:endParaRPr lang="en-US" altLang="en-US"/>
          </a:p>
        </p:txBody>
      </p:sp>
      <p:sp>
        <p:nvSpPr>
          <p:cNvPr id="3" name="Content Placeholder 2"/>
          <p:cNvSpPr>
            <a:spLocks noGrp="1"/>
          </p:cNvSpPr>
          <p:nvPr>
            <p:ph idx="1"/>
          </p:nvPr>
        </p:nvSpPr>
        <p:spPr>
          <a:xfrm>
            <a:off x="-211" y="2560639"/>
            <a:ext cx="8596668" cy="3880773"/>
          </a:xfrm>
        </p:spPr>
        <p:txBody>
          <a:bodyPr/>
          <a:p>
            <a:pPr algn="just"/>
            <a:r>
              <a:rPr lang="en-US" sz="2000">
                <a:solidFill>
                  <a:schemeClr val="tx2">
                    <a:lumMod val="50000"/>
                  </a:schemeClr>
                </a:solidFill>
              </a:rPr>
              <a:t>Un dispositivo de almacenamiento es un hardware que se utiliza principalmente para almacenar datos. Cada computadora de escritorio,</a:t>
            </a:r>
            <a:r>
              <a:rPr lang="en-US" altLang="en-US" sz="2000">
                <a:solidFill>
                  <a:schemeClr val="tx2">
                    <a:lumMod val="50000"/>
                  </a:schemeClr>
                </a:solidFill>
              </a:rPr>
              <a:t> </a:t>
            </a:r>
            <a:r>
              <a:rPr lang="en-US" sz="2000">
                <a:solidFill>
                  <a:schemeClr val="tx2">
                    <a:lumMod val="50000"/>
                  </a:schemeClr>
                </a:solidFill>
              </a:rPr>
              <a:t>portátil, tablet y smartphone tendrán algún tipo de dispositivo de almacenamiento en su interior y también puedes obtener unidades de almacenamiento externo independientes que se pueden utilizar en varios dispositivos.</a:t>
            </a:r>
            <a:endParaRPr lang="en-US" sz="2000">
              <a:solidFill>
                <a:schemeClr val="tx2">
                  <a:lumMod val="50000"/>
                </a:schemeClr>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a:t>3.2.3 Fuentes de alimentación</a:t>
            </a:r>
            <a:endParaRPr lang="en-US" altLang="en-US"/>
          </a:p>
        </p:txBody>
      </p:sp>
      <p:sp>
        <p:nvSpPr>
          <p:cNvPr id="3" name="Content Placeholder 2"/>
          <p:cNvSpPr>
            <a:spLocks noGrp="1"/>
          </p:cNvSpPr>
          <p:nvPr>
            <p:ph idx="1"/>
          </p:nvPr>
        </p:nvSpPr>
        <p:spPr/>
        <p:txBody>
          <a:bodyPr/>
          <a:p>
            <a:pPr algn="just"/>
            <a:r>
              <a:rPr lang="en-US" altLang="en-US" sz="2000">
                <a:solidFill>
                  <a:schemeClr val="tx2">
                    <a:lumMod val="50000"/>
                  </a:schemeClr>
                </a:solidFill>
              </a:rPr>
              <a:t>E</a:t>
            </a:r>
            <a:r>
              <a:rPr lang="en-US" sz="2000">
                <a:solidFill>
                  <a:schemeClr val="tx2">
                    <a:lumMod val="50000"/>
                  </a:schemeClr>
                </a:solidFill>
              </a:rPr>
              <a:t>s un dispositivo que se monta en el gabinete de la computadora y que se encarga básicamente de transformar la corriente alterna de la línea eléctrica comercial en corriente directa; la cuál es utilizada por los elementos electrónicos y eléctricos de la computadora. Otras funciones son las de suministrar la cantidad de corriente y voltaje que los dispositivos requieren así como protegerlos de subidas de problemas en el suministro eléctrico como subidas de voltaje.</a:t>
            </a:r>
            <a:endParaRPr lang="en-US" sz="2000">
              <a:solidFill>
                <a:schemeClr val="tx2">
                  <a:lumMod val="50000"/>
                </a:schemeClr>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ltLang="en-US"/>
              <a:t>Tipos de Fuentes</a:t>
            </a:r>
            <a:endParaRPr lang="en-US" altLang="en-US"/>
          </a:p>
        </p:txBody>
      </p:sp>
      <p:sp>
        <p:nvSpPr>
          <p:cNvPr id="5" name="Content Placeholder 4"/>
          <p:cNvSpPr>
            <a:spLocks noGrp="1"/>
          </p:cNvSpPr>
          <p:nvPr>
            <p:ph sz="half" idx="1"/>
          </p:nvPr>
        </p:nvSpPr>
        <p:spPr/>
        <p:txBody>
          <a:bodyPr/>
          <a:p>
            <a:r>
              <a:rPr lang="en-US" altLang="en-US" b="1"/>
              <a:t>FUENTE DE PODER AT</a:t>
            </a:r>
            <a:endParaRPr lang="en-US" altLang="en-US" b="1"/>
          </a:p>
          <a:p>
            <a:pPr algn="just"/>
            <a:r>
              <a:rPr lang="en-US" altLang="en-US">
                <a:solidFill>
                  <a:schemeClr val="tx2">
                    <a:lumMod val="50000"/>
                  </a:schemeClr>
                </a:solidFill>
              </a:rPr>
              <a:t>AT son las siglas de ("Advanced Technology") ó tecnología avanzada, que se refiere a un estándar de dispositivos introducidos al mercado a inicios de los años 80´s que reemplazo a una tecnología denominada XT ("eXtended Technology") ó tecnología extendida.</a:t>
            </a:r>
            <a:endParaRPr lang="en-US" altLang="en-US">
              <a:solidFill>
                <a:schemeClr val="tx2">
                  <a:lumMod val="50000"/>
                </a:schemeClr>
              </a:solidFill>
            </a:endParaRPr>
          </a:p>
        </p:txBody>
      </p:sp>
      <p:pic>
        <p:nvPicPr>
          <p:cNvPr id="7" name="Content Placeholder 6"/>
          <p:cNvPicPr>
            <a:picLocks noChangeAspect="1"/>
          </p:cNvPicPr>
          <p:nvPr>
            <p:ph sz="half" idx="2"/>
          </p:nvPr>
        </p:nvPicPr>
        <p:blipFill>
          <a:blip r:embed="rId1"/>
          <a:stretch>
            <a:fillRect/>
          </a:stretch>
        </p:blipFill>
        <p:spPr>
          <a:xfrm>
            <a:off x="5105400" y="2326005"/>
            <a:ext cx="4646930" cy="320802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sz="half" idx="1"/>
          </p:nvPr>
        </p:nvSpPr>
        <p:spPr>
          <a:xfrm>
            <a:off x="677545" y="848360"/>
            <a:ext cx="4184015" cy="5193030"/>
          </a:xfrm>
        </p:spPr>
        <p:txBody>
          <a:bodyPr>
            <a:normAutofit lnSpcReduction="20000"/>
          </a:bodyPr>
          <a:p>
            <a:r>
              <a:rPr lang="en-US" altLang="en-US" b="1"/>
              <a:t>FUENTE DE PODER ATX</a:t>
            </a:r>
            <a:endParaRPr lang="en-US" altLang="en-US" b="1"/>
          </a:p>
          <a:p>
            <a:pPr algn="just"/>
            <a:r>
              <a:rPr lang="en-US" altLang="en-US"/>
              <a:t>ATX son las siglas de ("Advanced Technology eXtended") ó tecnología avanzada extendida, que es una segunda generación de fuentes de alimentación introducidas al mercado para computadoras con microprocesador Intel® Pentium MMX, y a partir de ese momento, se extiende su uso. La serie MVP es la familia más versátil de fuentes de alimentación de potencia media que utiliza componentes magnéticos de SMD y convertidos DC-DC internos, combinados con módulos PFC, que pueden ser configurables desde 1 hasta 10 tensiones de salida con valores entre 2 y 60 v. tiene todas las homologaciones de seguridad necesarias y es un producto marcado “CE”.</a:t>
            </a:r>
            <a:endParaRPr lang="en-US" altLang="en-US"/>
          </a:p>
        </p:txBody>
      </p:sp>
      <p:pic>
        <p:nvPicPr>
          <p:cNvPr id="7" name="Content Placeholder 6"/>
          <p:cNvPicPr>
            <a:picLocks noChangeAspect="1"/>
          </p:cNvPicPr>
          <p:nvPr>
            <p:ph sz="half" idx="2"/>
          </p:nvPr>
        </p:nvPicPr>
        <p:blipFill>
          <a:blip r:embed="rId1"/>
          <a:stretch>
            <a:fillRect/>
          </a:stretch>
        </p:blipFill>
        <p:spPr>
          <a:xfrm>
            <a:off x="5440045" y="1188720"/>
            <a:ext cx="4392930" cy="473837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ctrTitle"/>
          </p:nvPr>
        </p:nvSpPr>
        <p:spPr>
          <a:xfrm>
            <a:off x="1268942" y="460799"/>
            <a:ext cx="7766936" cy="1646302"/>
          </a:xfrm>
        </p:spPr>
        <p:txBody>
          <a:bodyPr/>
          <a:p>
            <a:r>
              <a:rPr lang="" altLang="en-US"/>
              <a:t>3.3. Ambientes de Servicio</a:t>
            </a:r>
            <a:endParaRPr lang="" altLang="en-US"/>
          </a:p>
        </p:txBody>
      </p:sp>
      <p:pic>
        <p:nvPicPr>
          <p:cNvPr id="7" name="Picture 6"/>
          <p:cNvPicPr>
            <a:picLocks noChangeAspect="1"/>
          </p:cNvPicPr>
          <p:nvPr/>
        </p:nvPicPr>
        <p:blipFill>
          <a:blip r:embed="rId1"/>
          <a:stretch>
            <a:fillRect/>
          </a:stretch>
        </p:blipFill>
        <p:spPr>
          <a:xfrm>
            <a:off x="2247900" y="2980690"/>
            <a:ext cx="6388735" cy="3331845"/>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320040" y="643255"/>
            <a:ext cx="8954135" cy="5398135"/>
          </a:xfrm>
        </p:spPr>
        <p:txBody>
          <a:bodyPr/>
          <a:p>
            <a:pPr algn="just"/>
            <a:r>
              <a:rPr lang="en-US" sz="2400"/>
              <a:t>El negocio de proveer servicios de datos es mucho más complejo que la forma en la que se dan los tradicionales servicios, los primeros requieren de nuevos conocimientos y modelos de negocio, que con frecuencia se termina involucrando o necesitando la colaboración de terceras empresas. Por lo que se hace necesario que los operadores tradicionales transformen su negocio para ofrecer los servicios de datos con los niveles de servicio que el mercado exige.</a:t>
            </a:r>
            <a:endParaRPr lang="en-US" sz="24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 altLang="en-US"/>
              <a:t>3.3.1 Negocios</a:t>
            </a:r>
            <a:endParaRPr lang="" altLang="en-US"/>
          </a:p>
        </p:txBody>
      </p:sp>
      <p:sp>
        <p:nvSpPr>
          <p:cNvPr id="3" name="Content Placeholder 2"/>
          <p:cNvSpPr>
            <a:spLocks noGrp="1"/>
          </p:cNvSpPr>
          <p:nvPr>
            <p:ph idx="1"/>
          </p:nvPr>
        </p:nvSpPr>
        <p:spPr/>
        <p:txBody>
          <a:bodyPr/>
          <a:p>
            <a:pPr algn="just"/>
            <a:r>
              <a:rPr lang="en-US" sz="2000"/>
              <a:t>Definitivamente, la tecnología en general ha sido la causa principal y la acción más directa para la transformación del trabajo de las organizaciones en la posguerra del siglo XX. Tanto los bienes de capital "duros" (computadores, teléfonos, videos, facsímiles, grabadoras, etc.), como los programas y sistemas de información y comunicación en general, han incrementado enormemente la productividad y eficiencia de las organizaciones. </a:t>
            </a:r>
            <a:endParaRPr lang="en-US" sz="20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 altLang="en-US"/>
              <a:t>Ejemplos</a:t>
            </a:r>
            <a:endParaRPr lang="" altLang="en-US"/>
          </a:p>
        </p:txBody>
      </p:sp>
      <p:sp>
        <p:nvSpPr>
          <p:cNvPr id="3" name="Content Placeholder 2"/>
          <p:cNvSpPr>
            <a:spLocks noGrp="1"/>
          </p:cNvSpPr>
          <p:nvPr>
            <p:ph idx="1"/>
          </p:nvPr>
        </p:nvSpPr>
        <p:spPr/>
        <p:txBody>
          <a:bodyPr/>
          <a:p>
            <a:r>
              <a:rPr lang="" altLang="en-US"/>
              <a:t>Bases de datos en redes de todo orden </a:t>
            </a:r>
            <a:endParaRPr lang="" altLang="en-US"/>
          </a:p>
          <a:p>
            <a:r>
              <a:rPr lang="" altLang="en-US"/>
              <a:t>Sistemas de reservaciones de aerolíneas</a:t>
            </a:r>
            <a:endParaRPr lang="" altLang="en-US"/>
          </a:p>
          <a:p>
            <a:r>
              <a:rPr lang="" altLang="en-US"/>
              <a:t>Sistemas de contabilidad y nóminas</a:t>
            </a:r>
            <a:endParaRPr lang="" altLang="en-US"/>
          </a:p>
          <a:p>
            <a:r>
              <a:rPr lang="" altLang="en-US"/>
              <a:t>Archivos clínicos</a:t>
            </a:r>
            <a:endParaRPr lang="" altLang="en-US"/>
          </a:p>
          <a:p>
            <a:r>
              <a:rPr lang="" altLang="en-US"/>
              <a:t>Sistemas de conmutación electrónica.  </a:t>
            </a:r>
            <a:endParaRPr lang="" altLang="en-US"/>
          </a:p>
        </p:txBody>
      </p:sp>
      <p:pic>
        <p:nvPicPr>
          <p:cNvPr id="5" name="Picture 4"/>
          <p:cNvPicPr>
            <a:picLocks noChangeAspect="1"/>
          </p:cNvPicPr>
          <p:nvPr/>
        </p:nvPicPr>
        <p:blipFill>
          <a:blip r:embed="rId1"/>
          <a:stretch>
            <a:fillRect/>
          </a:stretch>
        </p:blipFill>
        <p:spPr>
          <a:xfrm>
            <a:off x="5898515" y="3429000"/>
            <a:ext cx="5381625" cy="3023235"/>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 altLang="en-US"/>
              <a:t>3.3.2 Industria</a:t>
            </a:r>
            <a:endParaRPr lang="" altLang="en-US"/>
          </a:p>
        </p:txBody>
      </p:sp>
      <p:sp>
        <p:nvSpPr>
          <p:cNvPr id="3" name="Content Placeholder 2"/>
          <p:cNvSpPr>
            <a:spLocks noGrp="1"/>
          </p:cNvSpPr>
          <p:nvPr>
            <p:ph idx="1"/>
          </p:nvPr>
        </p:nvSpPr>
        <p:spPr/>
        <p:txBody>
          <a:bodyPr>
            <a:normAutofit/>
          </a:bodyPr>
          <a:p>
            <a:pPr algn="just"/>
            <a:r>
              <a:rPr lang="en-US" sz="2000"/>
              <a:t>La industrialización de los servicios de </a:t>
            </a:r>
            <a:r>
              <a:rPr lang="" altLang="en-US" sz="2000"/>
              <a:t>TI</a:t>
            </a:r>
            <a:r>
              <a:rPr lang="en-US" sz="2000"/>
              <a:t> va a redefinir el mercado en términos de como las organizaciones evalúan, compran y seleccionan los servicios y como los vendedores desarrollan y establecen precios de los servicios.</a:t>
            </a:r>
            <a:endParaRPr lang="en-US" sz="2000"/>
          </a:p>
          <a:p>
            <a:pPr algn="just"/>
            <a:r>
              <a:rPr lang="en-US" sz="2000"/>
              <a:t>Para lograr esta estandarización, se requiere un enfoque hacia las soluciones genéricas y esto debe ser responsabilidad de los proveedores, que deben de desarrollar, operar y administrar el resultado de estos genéricos de TI</a:t>
            </a:r>
            <a:endParaRPr lang="en-US" sz="2000"/>
          </a:p>
          <a:p>
            <a:pPr algn="just"/>
            <a:r>
              <a:rPr lang="en-US" sz="2000"/>
              <a:t>Aunque los servicios de TI están en proceso de madurez, la madurez de la industria se ha incrementado en aspectos evidentes, como la forma en que los servicios son implementados y administrados.</a:t>
            </a:r>
            <a:endParaRPr lang="en-US" sz="200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 altLang="en-US"/>
              <a:t>3.3.3 Comercio Electrónico</a:t>
            </a:r>
            <a:endParaRPr lang="" altLang="en-US"/>
          </a:p>
        </p:txBody>
      </p:sp>
      <p:sp>
        <p:nvSpPr>
          <p:cNvPr id="3" name="Content Placeholder 2"/>
          <p:cNvSpPr>
            <a:spLocks noGrp="1"/>
          </p:cNvSpPr>
          <p:nvPr>
            <p:ph idx="1"/>
          </p:nvPr>
        </p:nvSpPr>
        <p:spPr/>
        <p:txBody>
          <a:bodyPr/>
          <a:p>
            <a:pPr algn="just"/>
            <a:r>
              <a:rPr lang="en-US" sz="2000"/>
              <a:t>El desarrollo de </a:t>
            </a:r>
            <a:r>
              <a:rPr lang="" altLang="en-US" sz="2000"/>
              <a:t>nuevas </a:t>
            </a:r>
            <a:r>
              <a:rPr lang="en-US" sz="2000"/>
              <a:t>tecnologías y de telecomunicaciones ha hecho que los intercambios de datos crezcan a niveles extraordinarios, simplificándose cada vez más y creando nuevas formas de comercio, y en este marco se desarrolla el Comercio Electrónico.</a:t>
            </a:r>
            <a:endParaRPr lang="en-US" sz="2000"/>
          </a:p>
          <a:p>
            <a:pPr algn="just"/>
            <a:endParaRPr lang="en-US" sz="2000"/>
          </a:p>
          <a:p>
            <a:pPr algn="just"/>
            <a:r>
              <a:rPr lang="en-US" sz="2000"/>
              <a:t>Se considera “Comercio Electrónico” al conjunto de aquellas transacciones comerciales y financieras realizadas a través del procesamiento y la transmisión de información, incluyendo texto, sonido e image</a:t>
            </a:r>
            <a:r>
              <a:rPr lang="" altLang="en-US" sz="2000"/>
              <a:t>n.</a:t>
            </a:r>
            <a:endParaRPr lang="" altLang="en-US" sz="2000"/>
          </a:p>
        </p:txBody>
      </p:sp>
      <p:sp>
        <p:nvSpPr>
          <p:cNvPr id="4" name="Text Box 3"/>
          <p:cNvSpPr txBox="1"/>
          <p:nvPr/>
        </p:nvSpPr>
        <p:spPr>
          <a:xfrm>
            <a:off x="3048000" y="2413635"/>
            <a:ext cx="6096000" cy="368300"/>
          </a:xfrm>
          <a:prstGeom prst="rect">
            <a:avLst/>
          </a:prstGeom>
          <a:noFill/>
        </p:spPr>
        <p:txBody>
          <a:bodyPr wrap="square" rtlCol="0">
            <a:spAutoFit/>
          </a:bodyPr>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MX" dirty="0"/>
              <a:t>3.1.1. Unidad de Control de Procesamiento(CPU)</a:t>
            </a:r>
            <a:endParaRPr lang="es-MX" dirty="0"/>
          </a:p>
        </p:txBody>
      </p:sp>
      <p:sp>
        <p:nvSpPr>
          <p:cNvPr id="3" name="Marcador de contenido 2"/>
          <p:cNvSpPr>
            <a:spLocks noGrp="1"/>
          </p:cNvSpPr>
          <p:nvPr>
            <p:ph idx="1"/>
          </p:nvPr>
        </p:nvSpPr>
        <p:spPr/>
        <p:txBody>
          <a:bodyPr/>
          <a:lstStyle/>
          <a:p>
            <a:r>
              <a:rPr lang="es-MX" b="0" i="0" dirty="0">
                <a:effectLst/>
                <a:latin typeface="Inter"/>
              </a:rPr>
              <a:t>La unidad central de procesamiento (siglas en inglés Central Processing </a:t>
            </a:r>
            <a:r>
              <a:rPr lang="es-MX" b="0" i="0" dirty="0" err="1">
                <a:effectLst/>
                <a:latin typeface="Inter"/>
              </a:rPr>
              <a:t>Unit</a:t>
            </a:r>
            <a:r>
              <a:rPr lang="es-MX" b="0" i="0" dirty="0">
                <a:effectLst/>
                <a:latin typeface="Inter"/>
              </a:rPr>
              <a:t>) es el hardware dentro de una computadora u otros dispositivos programables. Su trabajo es interpretar las instrucciones de un programa informático mediante la realización de las operaciones básicas aritméticas, lógicas y externas (provenientes de la unidad de entrada/salida). Su diseño y avance ha variado notablemente desde su creación, aumentando su eficiencia y potencia, y reduciendo aspectos como el consumo de energía y el costo.</a:t>
            </a:r>
            <a:endParaRPr lang="es-MX" dirty="0"/>
          </a:p>
        </p:txBody>
      </p:sp>
      <p:pic>
        <p:nvPicPr>
          <p:cNvPr id="8" name="Imagen 7"/>
          <p:cNvPicPr>
            <a:picLocks noChangeAspect="1"/>
          </p:cNvPicPr>
          <p:nvPr/>
        </p:nvPicPr>
        <p:blipFill>
          <a:blip r:embed="rId1"/>
          <a:stretch>
            <a:fillRect/>
          </a:stretch>
        </p:blipFill>
        <p:spPr>
          <a:xfrm>
            <a:off x="2533650" y="5062536"/>
            <a:ext cx="2190750" cy="16430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Imagen 8"/>
          <p:cNvPicPr>
            <a:picLocks noChangeAspect="1"/>
          </p:cNvPicPr>
          <p:nvPr/>
        </p:nvPicPr>
        <p:blipFill>
          <a:blip r:embed="rId2"/>
          <a:stretch>
            <a:fillRect/>
          </a:stretch>
        </p:blipFill>
        <p:spPr>
          <a:xfrm>
            <a:off x="7458074" y="5062536"/>
            <a:ext cx="2190752" cy="164306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ctrTitle"/>
          </p:nvPr>
        </p:nvSpPr>
        <p:spPr/>
        <p:txBody>
          <a:bodyPr/>
          <a:p>
            <a:r>
              <a:rPr lang="" altLang="en-US"/>
              <a:t>Diseño de Equipos de Cómputo</a:t>
            </a:r>
            <a:endParaRPr lang="" altLang="en-US"/>
          </a:p>
        </p:txBody>
      </p:sp>
      <p:sp>
        <p:nvSpPr>
          <p:cNvPr id="5" name="Subtitle 4"/>
          <p:cNvSpPr>
            <a:spLocks noGrp="1"/>
          </p:cNvSpPr>
          <p:nvPr>
            <p:ph type="subTitle" idx="1"/>
          </p:nvPr>
        </p:nvSpPr>
        <p:spPr/>
        <p:txBody>
          <a:bodyPr/>
          <a:p>
            <a:endParaRPr 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 altLang="en-US"/>
              <a:t>Equipo con Procesador Ryzen Gama Baja</a:t>
            </a:r>
            <a:endParaRPr lang="" altLang="en-US"/>
          </a:p>
        </p:txBody>
      </p:sp>
      <p:sp>
        <p:nvSpPr>
          <p:cNvPr id="3" name="Content Placeholder 2"/>
          <p:cNvSpPr>
            <a:spLocks noGrp="1"/>
          </p:cNvSpPr>
          <p:nvPr>
            <p:ph idx="1"/>
          </p:nvPr>
        </p:nvSpPr>
        <p:spPr/>
        <p:txBody>
          <a:bodyPr>
            <a:noAutofit/>
          </a:bodyPr>
          <a:p>
            <a:pPr marL="0" indent="0">
              <a:buNone/>
            </a:pPr>
            <a:r>
              <a:rPr lang="" altLang="en-US" sz="1600"/>
              <a:t> </a:t>
            </a:r>
            <a:r>
              <a:rPr lang="" altLang="en-US"/>
              <a:t>  </a:t>
            </a:r>
            <a:r>
              <a:rPr lang="en-US"/>
              <a:t>Procesador AMD Ryzen 3 3200G - $1</a:t>
            </a:r>
            <a:r>
              <a:rPr lang="" altLang="en-US"/>
              <a:t>359</a:t>
            </a:r>
            <a:endParaRPr lang="en-US"/>
          </a:p>
          <a:p>
            <a:r>
              <a:rPr lang="en-US"/>
              <a:t>Placa base con chipset B450 - $</a:t>
            </a:r>
            <a:r>
              <a:rPr lang="" altLang="en-US"/>
              <a:t>1035</a:t>
            </a:r>
            <a:endParaRPr lang="en-US"/>
          </a:p>
          <a:p>
            <a:r>
              <a:rPr lang="" altLang="en-US">
                <a:sym typeface="+mn-ea"/>
              </a:rPr>
              <a:t>8 GB memoria RAM DDR4(Crucial Basics)</a:t>
            </a:r>
            <a:r>
              <a:rPr lang="en-US"/>
              <a:t> - $</a:t>
            </a:r>
            <a:r>
              <a:rPr lang="" altLang="en-US"/>
              <a:t>293</a:t>
            </a:r>
            <a:endParaRPr lang="en-US"/>
          </a:p>
          <a:p>
            <a:r>
              <a:rPr lang="en-US"/>
              <a:t>Disco duro HDD de 1 TB</a:t>
            </a:r>
            <a:r>
              <a:rPr lang="" altLang="en-US"/>
              <a:t> Toshiba</a:t>
            </a:r>
            <a:r>
              <a:rPr lang="en-US"/>
              <a:t> - $</a:t>
            </a:r>
            <a:r>
              <a:rPr lang="" altLang="en-US"/>
              <a:t>499</a:t>
            </a:r>
            <a:endParaRPr lang="en-US"/>
          </a:p>
          <a:p>
            <a:r>
              <a:rPr lang="en-US"/>
              <a:t>Unidad de estado sólido (SSD) de 120 GB</a:t>
            </a:r>
            <a:r>
              <a:rPr lang="" altLang="en-US"/>
              <a:t> MSI Spatium</a:t>
            </a:r>
            <a:r>
              <a:rPr lang="en-US"/>
              <a:t> - $2</a:t>
            </a:r>
            <a:r>
              <a:rPr lang="" altLang="en-US"/>
              <a:t>19</a:t>
            </a:r>
            <a:endParaRPr lang="en-US"/>
          </a:p>
          <a:p>
            <a:r>
              <a:rPr lang="en-US"/>
              <a:t>Fuente de alimentación de 450W - $</a:t>
            </a:r>
            <a:r>
              <a:rPr lang="" altLang="en-US"/>
              <a:t>369</a:t>
            </a:r>
            <a:endParaRPr lang="en-US"/>
          </a:p>
          <a:p>
            <a:r>
              <a:rPr lang="en-US"/>
              <a:t>Gabinete </a:t>
            </a:r>
            <a:r>
              <a:rPr lang="" altLang="en-US"/>
              <a:t>acteck performance</a:t>
            </a:r>
            <a:r>
              <a:rPr lang="en-US"/>
              <a:t> - $</a:t>
            </a:r>
            <a:r>
              <a:rPr lang="" altLang="en-US"/>
              <a:t>566</a:t>
            </a:r>
            <a:endParaRPr lang="" altLang="en-US"/>
          </a:p>
          <a:p>
            <a:r>
              <a:rPr lang="en-US"/>
              <a:t>Tarjeta gráfica integrada en el procesador - Incluida</a:t>
            </a:r>
            <a:endParaRPr lang="en-US"/>
          </a:p>
          <a:p>
            <a:r>
              <a:rPr lang="en-US"/>
              <a:t>Monitor 1080p</a:t>
            </a:r>
            <a:r>
              <a:rPr lang="" altLang="en-US"/>
              <a:t> Stylos</a:t>
            </a:r>
            <a:r>
              <a:rPr lang="en-US"/>
              <a:t> - $10</a:t>
            </a:r>
            <a:r>
              <a:rPr lang="" altLang="en-US"/>
              <a:t>99</a:t>
            </a:r>
            <a:endParaRPr lang="en-US"/>
          </a:p>
          <a:p>
            <a:r>
              <a:rPr lang="en-US"/>
              <a:t>Teclado y ratón básicos - $</a:t>
            </a:r>
            <a:r>
              <a:rPr lang="" altLang="en-US"/>
              <a:t>149</a:t>
            </a:r>
            <a:endParaRPr lang="" altLang="en-US"/>
          </a:p>
        </p:txBody>
      </p:sp>
      <p:sp>
        <p:nvSpPr>
          <p:cNvPr id="4" name="Text Box 3"/>
          <p:cNvSpPr txBox="1"/>
          <p:nvPr/>
        </p:nvSpPr>
        <p:spPr>
          <a:xfrm>
            <a:off x="8388985" y="2522855"/>
            <a:ext cx="3086100" cy="645160"/>
          </a:xfrm>
          <a:prstGeom prst="rect">
            <a:avLst/>
          </a:prstGeom>
          <a:noFill/>
        </p:spPr>
        <p:txBody>
          <a:bodyPr wrap="square" rtlCol="0">
            <a:spAutoFit/>
          </a:bodyPr>
          <a:p>
            <a:r>
              <a:rPr lang="" altLang="en-US"/>
              <a:t>PRESUPUESTO </a:t>
            </a:r>
            <a:endParaRPr lang="" altLang="en-US"/>
          </a:p>
          <a:p>
            <a:r>
              <a:rPr lang="" altLang="en-US"/>
              <a:t>TOTAL: $5588</a:t>
            </a:r>
            <a:endParaRPr lang="" alt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 altLang="en-US"/>
              <a:t>Equipo con Procesador Intel Gama Media</a:t>
            </a:r>
            <a:endParaRPr lang="" altLang="en-US"/>
          </a:p>
        </p:txBody>
      </p:sp>
      <p:sp>
        <p:nvSpPr>
          <p:cNvPr id="3" name="Content Placeholder 2"/>
          <p:cNvSpPr>
            <a:spLocks noGrp="1"/>
          </p:cNvSpPr>
          <p:nvPr>
            <p:ph idx="1"/>
          </p:nvPr>
        </p:nvSpPr>
        <p:spPr/>
        <p:txBody>
          <a:bodyPr>
            <a:normAutofit lnSpcReduction="10000"/>
          </a:bodyPr>
          <a:p>
            <a:r>
              <a:rPr lang="en-US"/>
              <a:t>Procesador Intel Core i5-11600K - $</a:t>
            </a:r>
            <a:r>
              <a:rPr lang="" altLang="en-US"/>
              <a:t>3389</a:t>
            </a:r>
            <a:endParaRPr lang="en-US"/>
          </a:p>
          <a:p>
            <a:r>
              <a:rPr lang="en-US"/>
              <a:t>Placa base con chipset Z690</a:t>
            </a:r>
            <a:r>
              <a:rPr lang="" altLang="en-US"/>
              <a:t> Aorus</a:t>
            </a:r>
            <a:r>
              <a:rPr lang="en-US"/>
              <a:t> - $</a:t>
            </a:r>
            <a:r>
              <a:rPr lang="" altLang="en-US"/>
              <a:t>2437.95</a:t>
            </a:r>
            <a:endParaRPr lang="en-US"/>
          </a:p>
          <a:p>
            <a:r>
              <a:rPr lang="en-US"/>
              <a:t>16 GB de memoria RAM DDR4 a 3200 MHz </a:t>
            </a:r>
            <a:r>
              <a:rPr lang="" altLang="en-US"/>
              <a:t>Kingston Fury</a:t>
            </a:r>
            <a:r>
              <a:rPr lang="en-US"/>
              <a:t>- $</a:t>
            </a:r>
            <a:r>
              <a:rPr lang="" altLang="en-US"/>
              <a:t>722</a:t>
            </a:r>
            <a:endParaRPr lang="" altLang="en-US"/>
          </a:p>
          <a:p>
            <a:r>
              <a:rPr lang="en-US">
                <a:sym typeface="+mn-ea"/>
              </a:rPr>
              <a:t>Unidad de estado sólido (SSD) de 500 GB</a:t>
            </a:r>
            <a:r>
              <a:rPr lang="" altLang="en-US">
                <a:sym typeface="+mn-ea"/>
              </a:rPr>
              <a:t> Kingston </a:t>
            </a:r>
            <a:r>
              <a:rPr lang="en-US"/>
              <a:t>$</a:t>
            </a:r>
            <a:r>
              <a:rPr lang="" altLang="en-US"/>
              <a:t>599</a:t>
            </a:r>
            <a:endParaRPr lang="" altLang="en-US"/>
          </a:p>
          <a:p>
            <a:r>
              <a:rPr lang="en-US"/>
              <a:t>Disco duro HDD de 2 TB</a:t>
            </a:r>
            <a:r>
              <a:rPr lang="" altLang="en-US"/>
              <a:t> ADATA</a:t>
            </a:r>
            <a:r>
              <a:rPr lang="en-US"/>
              <a:t> - $</a:t>
            </a:r>
            <a:r>
              <a:rPr lang="" altLang="en-US"/>
              <a:t>1980.95</a:t>
            </a:r>
            <a:endParaRPr lang="en-US"/>
          </a:p>
          <a:p>
            <a:r>
              <a:rPr lang="en-US"/>
              <a:t>Tarjeta gráfica NVIDIA GTX 1660 Super - $</a:t>
            </a:r>
            <a:r>
              <a:rPr lang="" altLang="en-US"/>
              <a:t>664</a:t>
            </a:r>
            <a:endParaRPr lang="en-US"/>
          </a:p>
          <a:p>
            <a:r>
              <a:rPr lang="en-US"/>
              <a:t>Fuente de alimentación de 550W - $</a:t>
            </a:r>
            <a:r>
              <a:rPr lang="" altLang="en-US"/>
              <a:t>876</a:t>
            </a:r>
            <a:endParaRPr lang="" altLang="en-US"/>
          </a:p>
          <a:p>
            <a:r>
              <a:rPr lang="" altLang="en-US"/>
              <a:t>Ocelot Gaming Gabinete</a:t>
            </a:r>
            <a:r>
              <a:rPr lang="en-US"/>
              <a:t> - $7</a:t>
            </a:r>
            <a:r>
              <a:rPr lang="" altLang="en-US"/>
              <a:t>69</a:t>
            </a:r>
            <a:endParaRPr lang="en-US"/>
          </a:p>
          <a:p>
            <a:r>
              <a:rPr lang="en-US"/>
              <a:t>Monitor </a:t>
            </a:r>
            <a:r>
              <a:rPr lang="" altLang="en-US"/>
              <a:t>Xzeal</a:t>
            </a:r>
            <a:r>
              <a:rPr lang="en-US"/>
              <a:t> - $2</a:t>
            </a:r>
            <a:r>
              <a:rPr lang="" altLang="en-US"/>
              <a:t>439</a:t>
            </a:r>
            <a:endParaRPr lang="en-US"/>
          </a:p>
          <a:p>
            <a:r>
              <a:rPr lang="en-US"/>
              <a:t>Teclado mecánico y ratón </a:t>
            </a:r>
            <a:r>
              <a:rPr lang="" altLang="en-US"/>
              <a:t>FreeWolf</a:t>
            </a:r>
            <a:r>
              <a:rPr lang="en-US"/>
              <a:t>- $</a:t>
            </a:r>
            <a:r>
              <a:rPr lang="" altLang="en-US"/>
              <a:t>265</a:t>
            </a:r>
            <a:endParaRPr lang="" altLang="en-US"/>
          </a:p>
        </p:txBody>
      </p:sp>
      <p:sp>
        <p:nvSpPr>
          <p:cNvPr id="4" name="Text Box 3"/>
          <p:cNvSpPr txBox="1"/>
          <p:nvPr/>
        </p:nvSpPr>
        <p:spPr>
          <a:xfrm>
            <a:off x="7689850" y="3920490"/>
            <a:ext cx="2489835" cy="645160"/>
          </a:xfrm>
          <a:prstGeom prst="rect">
            <a:avLst/>
          </a:prstGeom>
          <a:noFill/>
        </p:spPr>
        <p:txBody>
          <a:bodyPr wrap="square" rtlCol="0">
            <a:spAutoFit/>
          </a:bodyPr>
          <a:p>
            <a:r>
              <a:rPr lang="" altLang="en-US"/>
              <a:t>PRESUPUESTO </a:t>
            </a:r>
            <a:endParaRPr lang="" altLang="en-US"/>
          </a:p>
          <a:p>
            <a:r>
              <a:rPr lang="" altLang="en-US"/>
              <a:t>TOTAL: $14,141.90</a:t>
            </a:r>
            <a:endParaRPr lang="" alt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 altLang="en-US"/>
              <a:t>Equipo con Procesador Intel Gama Alta</a:t>
            </a:r>
            <a:endParaRPr lang="" altLang="en-US"/>
          </a:p>
        </p:txBody>
      </p:sp>
      <p:sp>
        <p:nvSpPr>
          <p:cNvPr id="3" name="Content Placeholder 2"/>
          <p:cNvSpPr>
            <a:spLocks noGrp="1"/>
          </p:cNvSpPr>
          <p:nvPr>
            <p:ph idx="1"/>
          </p:nvPr>
        </p:nvSpPr>
        <p:spPr/>
        <p:txBody>
          <a:bodyPr>
            <a:normAutofit lnSpcReduction="10000"/>
          </a:bodyPr>
          <a:p>
            <a:r>
              <a:rPr lang="en-US"/>
              <a:t>Procesador Intel Core i9-12900K - $</a:t>
            </a:r>
            <a:r>
              <a:rPr lang="" altLang="en-US"/>
              <a:t>9989.10</a:t>
            </a:r>
            <a:endParaRPr lang="en-US"/>
          </a:p>
          <a:p>
            <a:r>
              <a:rPr lang="" altLang="en-US"/>
              <a:t>Tarjeta Madre MSI ATX Pro Z690</a:t>
            </a:r>
            <a:r>
              <a:rPr lang="en-US"/>
              <a:t>- $30</a:t>
            </a:r>
            <a:r>
              <a:rPr lang="" altLang="en-US"/>
              <a:t>29</a:t>
            </a:r>
            <a:endParaRPr lang="en-US"/>
          </a:p>
          <a:p>
            <a:r>
              <a:rPr lang="en-US"/>
              <a:t>32 GB de memoria RAM </a:t>
            </a:r>
            <a:r>
              <a:rPr lang="" altLang="en-US"/>
              <a:t>Corsair Vengeance</a:t>
            </a:r>
            <a:r>
              <a:rPr lang="en-US"/>
              <a:t>- $1</a:t>
            </a:r>
            <a:r>
              <a:rPr lang="" altLang="en-US"/>
              <a:t>195.30</a:t>
            </a:r>
            <a:endParaRPr lang="en-US"/>
          </a:p>
          <a:p>
            <a:r>
              <a:rPr lang="en-US"/>
              <a:t>Unidad de estado sólido (SSD)</a:t>
            </a:r>
            <a:r>
              <a:rPr lang="" altLang="en-US"/>
              <a:t> </a:t>
            </a:r>
            <a:r>
              <a:rPr lang="en-US"/>
              <a:t>de 1 TB</a:t>
            </a:r>
            <a:r>
              <a:rPr lang="" altLang="en-US"/>
              <a:t> WD_Black</a:t>
            </a:r>
            <a:r>
              <a:rPr lang="en-US"/>
              <a:t> - $</a:t>
            </a:r>
            <a:r>
              <a:rPr lang="" altLang="en-US"/>
              <a:t>760</a:t>
            </a:r>
            <a:endParaRPr lang="en-US"/>
          </a:p>
          <a:p>
            <a:r>
              <a:rPr lang="" altLang="en-US"/>
              <a:t>Tarjeta gráfica NVIDIA RTX 3080 Ti</a:t>
            </a:r>
            <a:r>
              <a:rPr lang="en-US"/>
              <a:t>- $</a:t>
            </a:r>
            <a:r>
              <a:rPr lang="" altLang="en-US"/>
              <a:t>9999</a:t>
            </a:r>
            <a:endParaRPr lang="" altLang="en-US"/>
          </a:p>
          <a:p>
            <a:r>
              <a:rPr lang="en-US"/>
              <a:t>Fuente de alimentación de 850W certificada 80 Plus Gold - $</a:t>
            </a:r>
            <a:r>
              <a:rPr lang="" altLang="en-US"/>
              <a:t>2419</a:t>
            </a:r>
            <a:endParaRPr lang="" altLang="en-US"/>
          </a:p>
          <a:p>
            <a:r>
              <a:rPr lang="en-US"/>
              <a:t>Gabinete de alta calidad con refrigeración líquida</a:t>
            </a:r>
            <a:r>
              <a:rPr lang="" altLang="en-US"/>
              <a:t>(ASUS ROG)</a:t>
            </a:r>
            <a:r>
              <a:rPr lang="en-US"/>
              <a:t> - $</a:t>
            </a:r>
            <a:r>
              <a:rPr lang="" altLang="en-US"/>
              <a:t>8277.38</a:t>
            </a:r>
            <a:endParaRPr lang="en-US"/>
          </a:p>
          <a:p>
            <a:r>
              <a:rPr lang="en-US"/>
              <a:t>Monitor 4K </a:t>
            </a:r>
            <a:r>
              <a:rPr lang="" altLang="en-US"/>
              <a:t>Asus vg289q</a:t>
            </a:r>
            <a:r>
              <a:rPr lang="en-US"/>
              <a:t>- $</a:t>
            </a:r>
            <a:r>
              <a:rPr lang="" altLang="en-US"/>
              <a:t>6669.73</a:t>
            </a:r>
            <a:endParaRPr lang="" altLang="en-US"/>
          </a:p>
          <a:p>
            <a:r>
              <a:rPr lang="en-US"/>
              <a:t>Teclado mecánico y ratón </a:t>
            </a:r>
            <a:r>
              <a:rPr lang="" altLang="en-US"/>
              <a:t>kit gamer</a:t>
            </a:r>
            <a:r>
              <a:rPr lang="en-US"/>
              <a:t> - $</a:t>
            </a:r>
            <a:r>
              <a:rPr lang="" altLang="en-US"/>
              <a:t>1279.30</a:t>
            </a:r>
            <a:endParaRPr lang="" altLang="en-US"/>
          </a:p>
        </p:txBody>
      </p:sp>
      <p:sp>
        <p:nvSpPr>
          <p:cNvPr id="4" name="Text Box 3"/>
          <p:cNvSpPr txBox="1"/>
          <p:nvPr/>
        </p:nvSpPr>
        <p:spPr>
          <a:xfrm>
            <a:off x="8559165" y="2420620"/>
            <a:ext cx="2950210" cy="645160"/>
          </a:xfrm>
          <a:prstGeom prst="rect">
            <a:avLst/>
          </a:prstGeom>
          <a:noFill/>
        </p:spPr>
        <p:txBody>
          <a:bodyPr wrap="square" rtlCol="0">
            <a:spAutoFit/>
          </a:bodyPr>
          <a:p>
            <a:r>
              <a:rPr lang="" altLang="en-US"/>
              <a:t>PRESUPUESTO</a:t>
            </a:r>
            <a:endParaRPr lang="" altLang="en-US"/>
          </a:p>
          <a:p>
            <a:r>
              <a:rPr lang="" altLang="en-US"/>
              <a:t>TOTAL: $43,618.41</a:t>
            </a:r>
            <a:endParaRPr lang=""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Sus Componentes son:</a:t>
            </a:r>
            <a:endParaRPr lang="es-MX" dirty="0"/>
          </a:p>
        </p:txBody>
      </p:sp>
      <p:sp>
        <p:nvSpPr>
          <p:cNvPr id="3" name="Marcador de contenido 2"/>
          <p:cNvSpPr>
            <a:spLocks noGrp="1"/>
          </p:cNvSpPr>
          <p:nvPr>
            <p:ph idx="1"/>
          </p:nvPr>
        </p:nvSpPr>
        <p:spPr/>
        <p:txBody>
          <a:bodyPr/>
          <a:lstStyle/>
          <a:p>
            <a:r>
              <a:rPr lang="es-MX" dirty="0"/>
              <a:t>Unidad Aritmético Lógica(ALU)</a:t>
            </a:r>
            <a:endParaRPr lang="es-MX" dirty="0"/>
          </a:p>
          <a:p>
            <a:pPr lvl="1"/>
            <a:r>
              <a:rPr lang="es-MX" dirty="0"/>
              <a:t>Realiza operaciones matemáticas y lógicas.</a:t>
            </a:r>
            <a:endParaRPr lang="es-MX" dirty="0"/>
          </a:p>
          <a:p>
            <a:r>
              <a:rPr lang="es-MX" dirty="0"/>
              <a:t>Unidad de Control(CU)</a:t>
            </a:r>
            <a:endParaRPr lang="es-MX" dirty="0"/>
          </a:p>
          <a:p>
            <a:pPr lvl="1"/>
            <a:r>
              <a:rPr lang="es-MX" dirty="0"/>
              <a:t>Dirige el tráfico de información entre los registros del CPU y conecta con la ALU las instrucciones extraídas de la memoria.</a:t>
            </a:r>
            <a:endParaRPr lang="es-MX" dirty="0"/>
          </a:p>
          <a:p>
            <a:r>
              <a:rPr lang="es-MX" dirty="0"/>
              <a:t>Registros Internos</a:t>
            </a:r>
            <a:endParaRPr lang="es-MX" dirty="0"/>
          </a:p>
          <a:p>
            <a:pPr lvl="1"/>
            <a:r>
              <a:rPr lang="es-MX" dirty="0"/>
              <a:t>No accesibles(de instrucción, bus de datos y bus de dirección)</a:t>
            </a:r>
            <a:endParaRPr lang="es-MX" dirty="0"/>
          </a:p>
          <a:p>
            <a:pPr lvl="1"/>
            <a:r>
              <a:rPr lang="es-MX" dirty="0"/>
              <a:t>Accesibles de uso específico(contador programa, puntero pila, </a:t>
            </a:r>
            <a:r>
              <a:rPr lang="es-MX" dirty="0" err="1"/>
              <a:t>flags,etc</a:t>
            </a:r>
            <a:r>
              <a:rPr lang="es-MX" dirty="0"/>
              <a:t>) o uso general.</a:t>
            </a:r>
            <a:endParaRPr lang="es-MX" dirty="0"/>
          </a:p>
          <a:p>
            <a:pPr marL="0" indent="0">
              <a:buNone/>
            </a:pPr>
            <a:endParaRPr lang="es-MX"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1"/>
          <a:stretch>
            <a:fillRect/>
          </a:stretch>
        </p:blipFill>
        <p:spPr>
          <a:xfrm>
            <a:off x="8120402" y="2994136"/>
            <a:ext cx="4071598" cy="3863864"/>
          </a:xfrm>
          <a:prstGeom prst="rect">
            <a:avLst/>
          </a:prstGeom>
        </p:spPr>
      </p:pic>
      <p:sp>
        <p:nvSpPr>
          <p:cNvPr id="2" name="Título 1"/>
          <p:cNvSpPr>
            <a:spLocks noGrp="1"/>
          </p:cNvSpPr>
          <p:nvPr>
            <p:ph type="title"/>
          </p:nvPr>
        </p:nvSpPr>
        <p:spPr/>
        <p:txBody>
          <a:bodyPr/>
          <a:lstStyle/>
          <a:p>
            <a:r>
              <a:rPr lang="es-MX" dirty="0"/>
              <a:t>3.1.2 Controladores de bus</a:t>
            </a:r>
            <a:endParaRPr lang="es-MX" dirty="0"/>
          </a:p>
        </p:txBody>
      </p:sp>
      <p:sp>
        <p:nvSpPr>
          <p:cNvPr id="3" name="Marcador de contenido 2"/>
          <p:cNvSpPr>
            <a:spLocks noGrp="1"/>
          </p:cNvSpPr>
          <p:nvPr>
            <p:ph idx="1"/>
          </p:nvPr>
        </p:nvSpPr>
        <p:spPr/>
        <p:txBody>
          <a:bodyPr/>
          <a:lstStyle/>
          <a:p>
            <a:r>
              <a:rPr lang="es-MX" dirty="0"/>
              <a:t>El controlador de bus se encarga de la frecuencia de funcionamiento y las señales de sincronismo, temporización y control. Está ubicado en un chip de la placa base.</a:t>
            </a:r>
            <a:endParaRPr lang="es-MX" dirty="0"/>
          </a:p>
          <a:p>
            <a:r>
              <a:rPr lang="es-MX" dirty="0"/>
              <a:t>Es la vía a través de la cual se van a enviar y recibir todas las   comunicaciones (internas y externas) del sistema informático.</a:t>
            </a:r>
            <a:endParaRPr lang="es-MX" dirty="0"/>
          </a:p>
          <a:p>
            <a:r>
              <a:rPr lang="es-MX" dirty="0"/>
              <a:t>El bus solamente es un dispositivo de transferencia de información.</a:t>
            </a:r>
            <a:endParaRPr lang="es-MX"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3.1.3 Módulos de entrada/salida</a:t>
            </a:r>
            <a:endParaRPr lang="es-MX" dirty="0"/>
          </a:p>
        </p:txBody>
      </p:sp>
      <p:sp>
        <p:nvSpPr>
          <p:cNvPr id="3" name="Marcador de contenido 2"/>
          <p:cNvSpPr>
            <a:spLocks noGrp="1"/>
          </p:cNvSpPr>
          <p:nvPr>
            <p:ph idx="1"/>
          </p:nvPr>
        </p:nvSpPr>
        <p:spPr/>
        <p:txBody>
          <a:bodyPr/>
          <a:lstStyle/>
          <a:p>
            <a:r>
              <a:rPr lang="es-MX" dirty="0"/>
              <a:t>Un puerto E/S es un enchufe en una computadora al que se conecta un cable.</a:t>
            </a:r>
            <a:endParaRPr lang="es-MX" dirty="0"/>
          </a:p>
          <a:p>
            <a:r>
              <a:rPr lang="es-MX" dirty="0"/>
              <a:t>El puerto conecta la CPU a un dispositivo periférico a través de una interfaz ya se de hardware o una red.</a:t>
            </a:r>
            <a:endParaRPr lang="es-MX" dirty="0"/>
          </a:p>
          <a:p>
            <a:r>
              <a:rPr lang="es-MX" dirty="0"/>
              <a:t>Es un punto de conexión que actúa como interfaz entre la computadora y dispositivos externos.</a:t>
            </a:r>
            <a:endParaRPr lang="es-MX" dirty="0"/>
          </a:p>
          <a:p>
            <a:r>
              <a:rPr lang="es-MX" dirty="0"/>
              <a:t>Hay dos tipos de puertos: Internos y Externos.</a:t>
            </a:r>
            <a:endParaRPr lang="es-MX"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Puertos</a:t>
            </a:r>
            <a:endParaRPr lang="es-MX" dirty="0"/>
          </a:p>
        </p:txBody>
      </p:sp>
      <p:sp>
        <p:nvSpPr>
          <p:cNvPr id="3" name="Marcador de contenido 2"/>
          <p:cNvSpPr>
            <a:spLocks noGrp="1"/>
          </p:cNvSpPr>
          <p:nvPr>
            <p:ph idx="1"/>
          </p:nvPr>
        </p:nvSpPr>
        <p:spPr/>
        <p:txBody>
          <a:bodyPr>
            <a:normAutofit fontScale="92500" lnSpcReduction="20000"/>
          </a:bodyPr>
          <a:lstStyle/>
          <a:p>
            <a:pPr algn="l" fontAlgn="base"/>
            <a:r>
              <a:rPr lang="es-MX" b="1" cap="all" dirty="0">
                <a:solidFill>
                  <a:srgbClr val="218FC2"/>
                </a:solidFill>
                <a:effectLst/>
                <a:latin typeface="+mj-lt"/>
              </a:rPr>
              <a:t>PUERTO SERIAL</a:t>
            </a:r>
            <a:endParaRPr lang="es-MX" b="1" cap="all" dirty="0">
              <a:solidFill>
                <a:srgbClr val="218FC2"/>
              </a:solidFill>
              <a:effectLst/>
              <a:latin typeface="+mj-lt"/>
            </a:endParaRPr>
          </a:p>
          <a:p>
            <a:pPr algn="just" fontAlgn="base"/>
            <a:r>
              <a:rPr lang="es-MX" b="1" dirty="0">
                <a:solidFill>
                  <a:srgbClr val="0E0000"/>
                </a:solidFill>
                <a:effectLst/>
                <a:latin typeface="+mj-lt"/>
              </a:rPr>
              <a:t>Los puertos seriales transmiten datos secuencialmente un bit a la vez. Por lo tanto, solo necesitan un cable para transmitir 8 bits. Sin embargo, también los hace más lentos. Los puertos serie suelen ser conectores macho de 9 o 25 pines. También se conocen como puertos COM (comunicación) o puertos RS323C.</a:t>
            </a:r>
            <a:endParaRPr lang="es-MX" b="1" dirty="0">
              <a:solidFill>
                <a:srgbClr val="0E0000"/>
              </a:solidFill>
              <a:effectLst/>
              <a:latin typeface="+mj-lt"/>
            </a:endParaRPr>
          </a:p>
          <a:p>
            <a:pPr algn="l" fontAlgn="base"/>
            <a:r>
              <a:rPr lang="es-MX" b="1" cap="all" dirty="0">
                <a:solidFill>
                  <a:srgbClr val="218FC2"/>
                </a:solidFill>
                <a:effectLst/>
                <a:latin typeface="+mj-lt"/>
              </a:rPr>
              <a:t>PUERTO PARALELO</a:t>
            </a:r>
            <a:endParaRPr lang="es-MX" b="1" cap="all" dirty="0">
              <a:solidFill>
                <a:srgbClr val="218FC2"/>
              </a:solidFill>
              <a:effectLst/>
              <a:latin typeface="+mj-lt"/>
            </a:endParaRPr>
          </a:p>
          <a:p>
            <a:pPr algn="just" fontAlgn="base"/>
            <a:r>
              <a:rPr lang="es-MX" b="1" dirty="0">
                <a:solidFill>
                  <a:srgbClr val="0E0000"/>
                </a:solidFill>
                <a:effectLst/>
                <a:latin typeface="+mj-lt"/>
              </a:rPr>
              <a:t>Los puertos paralelos pueden enviar o recibir 8 bits o 1 byte a la vez. Los puertos paralelos vienen en forma de pines hembra de 25 pines y se utilizan para conectar impresoras, escáneres, unidades de disco duro externas, etc.</a:t>
            </a:r>
            <a:endParaRPr lang="es-MX" b="1" dirty="0">
              <a:solidFill>
                <a:srgbClr val="0E0000"/>
              </a:solidFill>
              <a:effectLst/>
              <a:latin typeface="+mj-lt"/>
            </a:endParaRPr>
          </a:p>
          <a:p>
            <a:pPr algn="l" fontAlgn="base"/>
            <a:r>
              <a:rPr lang="es-MX" b="1" cap="all" dirty="0">
                <a:solidFill>
                  <a:srgbClr val="218FC2"/>
                </a:solidFill>
                <a:effectLst/>
                <a:latin typeface="+mj-lt"/>
              </a:rPr>
              <a:t>PUERTO USB</a:t>
            </a:r>
            <a:endParaRPr lang="es-MX" b="1" cap="all" dirty="0">
              <a:solidFill>
                <a:srgbClr val="218FC2"/>
              </a:solidFill>
              <a:effectLst/>
              <a:latin typeface="+mj-lt"/>
            </a:endParaRPr>
          </a:p>
          <a:p>
            <a:pPr algn="just" fontAlgn="base"/>
            <a:r>
              <a:rPr lang="es-MX" b="1" dirty="0">
                <a:solidFill>
                  <a:srgbClr val="0E0000"/>
                </a:solidFill>
                <a:effectLst/>
                <a:latin typeface="+mj-lt"/>
              </a:rPr>
              <a:t>USB son las siglas de Universal Serial Bus. Es el estándar de la industria para la conexión de datos digitales de corta distancia. El puerto USB es un puerto estandarizado para conectar una variedad de dispositivos como impresora, cámara, teclado, altavoz, etc.</a:t>
            </a:r>
            <a:endParaRPr lang="es-MX" b="1" dirty="0">
              <a:solidFill>
                <a:srgbClr val="0E0000"/>
              </a:solidFill>
              <a:effectLst/>
              <a:latin typeface="+mj-lt"/>
            </a:endParaRPr>
          </a:p>
          <a:p>
            <a:endParaRPr lang="es-MX" dirty="0"/>
          </a:p>
        </p:txBody>
      </p:sp>
    </p:spTree>
  </p:cSld>
  <p:clrMapOvr>
    <a:masterClrMapping/>
  </p:clrMapOvr>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TM02900688[[fn=Faceta]]</Template>
  <TotalTime>0</TotalTime>
  <Words>21485</Words>
  <Application>WPS Presentation</Application>
  <PresentationFormat>Panorámica</PresentationFormat>
  <Paragraphs>334</Paragraphs>
  <Slides>53</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53</vt:i4>
      </vt:variant>
    </vt:vector>
  </HeadingPairs>
  <TitlesOfParts>
    <vt:vector size="66" baseType="lpstr">
      <vt:lpstr>Arial</vt:lpstr>
      <vt:lpstr>SimSun</vt:lpstr>
      <vt:lpstr>Wingdings</vt:lpstr>
      <vt:lpstr>Wingdings 3</vt:lpstr>
      <vt:lpstr>Arial</vt:lpstr>
      <vt:lpstr>Inter</vt:lpstr>
      <vt:lpstr>Courant</vt:lpstr>
      <vt:lpstr>Courier New</vt:lpstr>
      <vt:lpstr>Trebuchet MS</vt:lpstr>
      <vt:lpstr>Microsoft YaHei</vt:lpstr>
      <vt:lpstr>Arial Unicode MS</vt:lpstr>
      <vt:lpstr>Calibri</vt:lpstr>
      <vt:lpstr>Faceta</vt:lpstr>
      <vt:lpstr>Selección de Componentes para ensamble de equipo de Computo</vt:lpstr>
      <vt:lpstr>3.1-.) Chipset</vt:lpstr>
      <vt:lpstr>Funcionamiento</vt:lpstr>
      <vt:lpstr>PowerPoint 演示文稿</vt:lpstr>
      <vt:lpstr>3.1.1. Unidad de Control de Procesamiento(CPU)</vt:lpstr>
      <vt:lpstr>Sus Componentes son:</vt:lpstr>
      <vt:lpstr>3.1.2 Controladores de bus</vt:lpstr>
      <vt:lpstr>3.1.3 Módulos de entrada/salida</vt:lpstr>
      <vt:lpstr>Puertos</vt:lpstr>
      <vt:lpstr>PowerPoint 演示文稿</vt:lpstr>
      <vt:lpstr>PowerPoint 演示文稿</vt:lpstr>
      <vt:lpstr>3.1.4 Controlador de Interruptores</vt:lpstr>
      <vt:lpstr>Ciclo de reconocimiento de interrupción</vt:lpstr>
      <vt:lpstr>3.1.5 Controlador de Acceso Directo a Memoria (DMA)</vt:lpstr>
      <vt:lpstr>PowerPoint 演示文稿</vt:lpstr>
      <vt:lpstr>3.1.6 Circuitos de Temporización</vt:lpstr>
      <vt:lpstr>3.1.7 Circuitos de Control</vt:lpstr>
      <vt:lpstr>3.1.8 Controladores de Video</vt:lpstr>
      <vt:lpstr>GAMAS</vt:lpstr>
      <vt:lpstr>Gama Baja</vt:lpstr>
      <vt:lpstr>Gama Media</vt:lpstr>
      <vt:lpstr>Gama Alta</vt:lpstr>
      <vt:lpstr>Gama Baja: ASUS TUF Trooper B85 </vt:lpstr>
      <vt:lpstr>Gama Media</vt:lpstr>
      <vt:lpstr>Gama Alta</vt:lpstr>
      <vt:lpstr>Motherboards</vt:lpstr>
      <vt:lpstr>Marca Intel Tarjeta Madre</vt:lpstr>
      <vt:lpstr>ASUS tarjeta madre</vt:lpstr>
      <vt:lpstr>PowerPoint 演示文稿</vt:lpstr>
      <vt:lpstr>PowerPoint 演示文稿</vt:lpstr>
      <vt:lpstr>PowerPoint 演示文稿</vt:lpstr>
      <vt:lpstr>3.2. APLICACIONES</vt:lpstr>
      <vt:lpstr>PowerPoint 演示文稿</vt:lpstr>
      <vt:lpstr>3.2.1 Entrada/Salida</vt:lpstr>
      <vt:lpstr>Dispositivos Perifericos de Entrada</vt:lpstr>
      <vt:lpstr>Dispositivos Perifericos de Salida</vt:lpstr>
      <vt:lpstr>3.2.2. Almacenamiento</vt:lpstr>
      <vt:lpstr>Memoria vs Almacenamiento</vt:lpstr>
      <vt:lpstr>PowerPoint 演示文稿</vt:lpstr>
      <vt:lpstr>Almacenamiento en sistemas informáticos</vt:lpstr>
      <vt:lpstr>3.2.3 Fuentes de alimentación</vt:lpstr>
      <vt:lpstr>Tipos de Fuentes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Selección de Componentes para ensamble de equipo de Computo</dc:title>
  <dc:creator>Cesar A. M.H</dc:creator>
  <cp:lastModifiedBy>Samantha Morales</cp:lastModifiedBy>
  <cp:revision>26</cp:revision>
  <dcterms:created xsi:type="dcterms:W3CDTF">2023-10-22T17:37:00Z</dcterms:created>
  <dcterms:modified xsi:type="dcterms:W3CDTF">2023-11-06T20:07:44Z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74914B82718C4CF6896263CCF2CE4475</vt:lpwstr>
  </property>
  <property fmtid="{D5CDD505-2E9C-101B-9397-08002B2CF9AE}" pid="3" name="KSOProductBuildVer">
    <vt:lpwstr>1033-12.2.0.13266</vt:lpwstr>
  </property>
</Properties>
</file>

<file path=docProps/thumbnail.jpeg>
</file>